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1489" r:id="rId2"/>
    <p:sldId id="463" r:id="rId3"/>
    <p:sldId id="1490" r:id="rId4"/>
    <p:sldId id="1498" r:id="rId5"/>
    <p:sldId id="1491" r:id="rId6"/>
    <p:sldId id="1524" r:id="rId7"/>
    <p:sldId id="1499" r:id="rId8"/>
    <p:sldId id="1525" r:id="rId9"/>
    <p:sldId id="1508" r:id="rId10"/>
    <p:sldId id="1612" r:id="rId11"/>
    <p:sldId id="1621" r:id="rId12"/>
    <p:sldId id="1506" r:id="rId13"/>
    <p:sldId id="1509" r:id="rId14"/>
    <p:sldId id="1517" r:id="rId15"/>
    <p:sldId id="1605" r:id="rId16"/>
    <p:sldId id="1607" r:id="rId17"/>
    <p:sldId id="1622" r:id="rId18"/>
    <p:sldId id="1609" r:id="rId19"/>
    <p:sldId id="1610" r:id="rId20"/>
    <p:sldId id="1611" r:id="rId21"/>
    <p:sldId id="1518" r:id="rId22"/>
    <p:sldId id="1600" r:id="rId23"/>
    <p:sldId id="1613" r:id="rId24"/>
    <p:sldId id="1617" r:id="rId25"/>
    <p:sldId id="1618" r:id="rId26"/>
    <p:sldId id="1619" r:id="rId27"/>
    <p:sldId id="1620" r:id="rId28"/>
    <p:sldId id="1614" r:id="rId29"/>
    <p:sldId id="1615" r:id="rId30"/>
    <p:sldId id="1616" r:id="rId31"/>
    <p:sldId id="1522" r:id="rId32"/>
  </p:sldIdLst>
  <p:sldSz cx="11879263" cy="68389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FF2D2D"/>
    <a:srgbClr val="D8BFEB"/>
    <a:srgbClr val="BA8CDC"/>
    <a:srgbClr val="EDF5E7"/>
    <a:srgbClr val="C7E1B5"/>
    <a:srgbClr val="83BC5C"/>
    <a:srgbClr val="F98BDF"/>
    <a:srgbClr val="FCCCF1"/>
    <a:srgbClr val="FEE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89" autoAdjust="0"/>
    <p:restoredTop sz="90991" autoAdjust="0"/>
  </p:normalViewPr>
  <p:slideViewPr>
    <p:cSldViewPr snapToGrid="0" showGuides="1">
      <p:cViewPr varScale="1">
        <p:scale>
          <a:sx n="106" d="100"/>
          <a:sy n="106" d="100"/>
        </p:scale>
        <p:origin x="792" y="102"/>
      </p:cViewPr>
      <p:guideLst>
        <p:guide orient="horz" pos="2160"/>
        <p:guide pos="3786"/>
      </p:guideLst>
    </p:cSldViewPr>
  </p:slideViewPr>
  <p:notesTextViewPr>
    <p:cViewPr>
      <p:scale>
        <a:sx n="1" d="1"/>
        <a:sy n="1" d="1"/>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DE3727-153B-BB4D-8C33-6FCB13FEFDA8}" type="datetimeFigureOut">
              <a:rPr kumimoji="1" lang="zh-CN" altLang="en-US" smtClean="0"/>
              <a:t>2019/3/14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68FD9-B20C-9741-AF06-AB19EC349905}" type="slidenum">
              <a:rPr kumimoji="1" lang="zh-CN" altLang="en-US" smtClean="0"/>
              <a:t>‹#›</a:t>
            </a:fld>
            <a:endParaRPr kumimoji="1" lang="zh-CN" altLang="en-US"/>
          </a:p>
        </p:txBody>
      </p:sp>
    </p:spTree>
    <p:extLst>
      <p:ext uri="{BB962C8B-B14F-4D97-AF65-F5344CB8AC3E}">
        <p14:creationId xmlns:p14="http://schemas.microsoft.com/office/powerpoint/2010/main" val="12076099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2019/3/14</a:t>
            </a:fld>
            <a:endParaRPr lang="zh-CN" altLang="en-US"/>
          </a:p>
        </p:txBody>
      </p:sp>
      <p:sp>
        <p:nvSpPr>
          <p:cNvPr id="4" name="幻灯片图像占位符 3"/>
          <p:cNvSpPr>
            <a:spLocks noGrp="1" noRot="1" noChangeAspect="1"/>
          </p:cNvSpPr>
          <p:nvPr>
            <p:ph type="sldImg" idx="2"/>
          </p:nvPr>
        </p:nvSpPr>
        <p:spPr>
          <a:xfrm>
            <a:off x="748966" y="1143000"/>
            <a:ext cx="5360068"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760619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涉及以下事项：</a:t>
            </a:r>
            <a:endParaRPr lang="en-US" altLang="zh-CN" dirty="0"/>
          </a:p>
          <a:p>
            <a:r>
              <a:rPr lang="zh-CN" altLang="en-US" dirty="0"/>
              <a:t>申请公网安备标识码；</a:t>
            </a:r>
            <a:endParaRPr lang="en-US" altLang="zh-CN" dirty="0"/>
          </a:p>
          <a:p>
            <a:r>
              <a:rPr lang="zh-CN" altLang="en-US" dirty="0"/>
              <a:t>申请党政机关标识码；</a:t>
            </a:r>
            <a:endParaRPr lang="en-US" altLang="zh-CN" dirty="0"/>
          </a:p>
          <a:p>
            <a:r>
              <a:rPr lang="zh-CN" altLang="en-US" dirty="0"/>
              <a:t>需要重新备案或注销；</a:t>
            </a:r>
            <a:endParaRPr lang="en-US" altLang="zh-CN" dirty="0"/>
          </a:p>
          <a:p>
            <a:r>
              <a:rPr lang="zh-CN" altLang="en-US" dirty="0"/>
              <a:t>网站标识码信息修改；</a:t>
            </a:r>
            <a:endParaRPr lang="en-US" altLang="zh-CN" dirty="0"/>
          </a:p>
          <a:p>
            <a:r>
              <a:rPr lang="zh-CN" altLang="en-US" dirty="0"/>
              <a:t>二级域名申请；</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295958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237260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65890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合作区官网后期会纳入市政府网站考核范围内。</a:t>
            </a:r>
            <a:endParaRPr lang="en-US" altLang="zh-CN" dirty="0"/>
          </a:p>
          <a:p>
            <a:r>
              <a:rPr lang="zh-CN" altLang="en-US" dirty="0"/>
              <a:t>一期开发针对非功能性考核指标。</a:t>
            </a:r>
            <a:endParaRPr lang="en-US" altLang="zh-CN" dirty="0"/>
          </a:p>
          <a:p>
            <a:r>
              <a:rPr lang="zh-CN" altLang="en-US" dirty="0"/>
              <a:t>网站的开发建设需要技术开发、内容维护相关部门人员重度参与，互相配合。</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8389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0506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图中为：一级栏目和二级栏目，若有三级栏目，数量、名称可根据实际情况调整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95099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1134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日常维护重点在于内容发布、更新频率以及安全防范，需要充足的人力、物力保障。</a:t>
            </a:r>
            <a:endParaRPr lang="en-US" altLang="zh-CN" dirty="0"/>
          </a:p>
          <a:p>
            <a:r>
              <a:rPr lang="zh-CN" altLang="en-US" dirty="0"/>
              <a:t>各区人员配备情况：</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福田是</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个技术、</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个内容）</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大鹏是经服局提供技术保障（技术运维服务），综合办负责内容保障（</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人的内容服务团队）</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宝安是由信息中心提供技术支持、政务公开科主管网站，除科长外，有一人主管，一个运维团队（</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个技术运维、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个内容保障）</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81564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8068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884767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2841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32336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698129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010545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86259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4368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66998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7949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其中办事大厅、政务公开、政民互动功能过于简单。现有网站栏目架构、功能已不能满足市政府网站考核要求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88843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功能单一；</a:t>
            </a:r>
            <a:endParaRPr lang="en-US" altLang="zh-CN" dirty="0"/>
          </a:p>
          <a:p>
            <a:r>
              <a:rPr lang="zh-CN" altLang="en-US" dirty="0"/>
              <a:t>无审核、发布机制，容易出现安全事故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7792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不限于以上所列的政策依据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1127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3747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75913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围绕考核指标结合现有栏目功能，构建了完整的栏目体系结构，分为一级栏目和二级栏目，若有三级栏目可根据实际情况调整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722244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无标题">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8"/>
          <p:cNvGrpSpPr/>
          <p:nvPr userDrawn="1"/>
        </p:nvGrpSpPr>
        <p:grpSpPr>
          <a:xfrm>
            <a:off x="355952" y="3552547"/>
            <a:ext cx="11212195" cy="548640"/>
            <a:chOff x="328930" y="3253740"/>
            <a:chExt cx="11212195" cy="548640"/>
          </a:xfrm>
        </p:grpSpPr>
        <p:sp>
          <p:nvSpPr>
            <p:cNvPr id="10" name="文本框 9"/>
            <p:cNvSpPr txBox="1"/>
            <p:nvPr userDrawn="1"/>
          </p:nvSpPr>
          <p:spPr>
            <a:xfrm>
              <a:off x="2644140" y="3253740"/>
              <a:ext cx="6804660" cy="548640"/>
            </a:xfrm>
            <a:prstGeom prst="rect">
              <a:avLst/>
            </a:prstGeom>
            <a:noFill/>
            <a:effectLst>
              <a:glow rad="495300">
                <a:srgbClr val="FFC000">
                  <a:alpha val="12000"/>
                </a:srgbClr>
              </a:glow>
            </a:effectLst>
          </p:spPr>
          <p:txBody>
            <a:bodyPr wrap="square" rtlCol="0">
              <a:spAutoFit/>
            </a:bodyPr>
            <a:lstStyle/>
            <a:p>
              <a:pPr algn="ctr"/>
              <a:r>
                <a:rPr kumimoji="1" lang="zh-CN" altLang="en-US" sz="2800" kern="1700" spc="2000" dirty="0">
                  <a:solidFill>
                    <a:srgbClr val="F4F4F4"/>
                  </a:solidFill>
                  <a:effectLst>
                    <a:glow rad="304800">
                      <a:srgbClr val="1D2324">
                        <a:alpha val="30000"/>
                      </a:srgbClr>
                    </a:glow>
                  </a:effectLst>
                  <a:uFillTx/>
                  <a:latin typeface="微软雅黑" panose="020B0503020204020204" charset="-122"/>
                  <a:ea typeface="微软雅黑" panose="020B0503020204020204" charset="-122"/>
                  <a:cs typeface="微软雅黑" panose="020B0503020204020204" charset="-122"/>
                </a:rPr>
                <a:t>从数据到智慧</a:t>
              </a:r>
            </a:p>
          </p:txBody>
        </p:sp>
        <p:grpSp>
          <p:nvGrpSpPr>
            <p:cNvPr id="11" name="组合 50"/>
            <p:cNvGrpSpPr/>
            <p:nvPr userDrawn="1"/>
          </p:nvGrpSpPr>
          <p:grpSpPr>
            <a:xfrm>
              <a:off x="328930" y="3528060"/>
              <a:ext cx="11212195" cy="0"/>
              <a:chOff x="518" y="5556"/>
              <a:chExt cx="17657" cy="0"/>
            </a:xfrm>
          </p:grpSpPr>
          <p:cxnSp>
            <p:nvCxnSpPr>
              <p:cNvPr id="12" name="直接连接符 46"/>
              <p:cNvCxnSpPr/>
              <p:nvPr/>
            </p:nvCxnSpPr>
            <p:spPr>
              <a:xfrm flipH="1">
                <a:off x="518"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9"/>
              <p:cNvCxnSpPr/>
              <p:nvPr/>
            </p:nvCxnSpPr>
            <p:spPr>
              <a:xfrm flipH="1">
                <a:off x="12223"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userDrawn="1"/>
        </p:nvSpPr>
        <p:spPr>
          <a:xfrm>
            <a:off x="4262556" y="4353625"/>
            <a:ext cx="3877458" cy="353943"/>
          </a:xfrm>
          <a:prstGeom prst="rect">
            <a:avLst/>
          </a:prstGeom>
          <a:noFill/>
        </p:spPr>
        <p:txBody>
          <a:bodyPr wrap="square" rtlCol="0">
            <a:spAutoFit/>
          </a:bodyPr>
          <a:lstStyle/>
          <a:p>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Data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Knowledge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Intelligence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可编辑">
    <p:spTree>
      <p:nvGrpSpPr>
        <p:cNvPr id="1" name=""/>
        <p:cNvGrpSpPr/>
        <p:nvPr/>
      </p:nvGrpSpPr>
      <p:grpSpPr>
        <a:xfrm>
          <a:off x="0" y="0"/>
          <a:ext cx="0" cy="0"/>
          <a:chOff x="0" y="0"/>
          <a:chExt cx="0" cy="0"/>
        </a:xfrm>
      </p:grpSpPr>
      <p:pic>
        <p:nvPicPr>
          <p:cNvPr id="8" name="图片 7" descr="企业简介 背景"/>
          <p:cNvPicPr>
            <a:picLocks noChangeAspect="1"/>
          </p:cNvPicPr>
          <p:nvPr userDrawn="1"/>
        </p:nvPicPr>
        <p:blipFill>
          <a:blip r:embed="rId2"/>
          <a:stretch>
            <a:fillRect/>
          </a:stretch>
        </p:blipFill>
        <p:spPr>
          <a:xfrm>
            <a:off x="-9525" y="-8890"/>
            <a:ext cx="11903075" cy="6849110"/>
          </a:xfrm>
          <a:prstGeom prst="rect">
            <a:avLst/>
          </a:prstGeom>
        </p:spPr>
      </p:pic>
      <p:pic>
        <p:nvPicPr>
          <p:cNvPr id="9" name="图片 8" descr="C:\Users\aggior11\Desktop\矢量智能对象.png矢量智能对象"/>
          <p:cNvPicPr>
            <a:picLocks noChangeAspect="1"/>
          </p:cNvPicPr>
          <p:nvPr userDrawn="1"/>
        </p:nvPicPr>
        <p:blipFill>
          <a:blip r:embed="rId3"/>
          <a:srcRect/>
          <a:stretch>
            <a:fillRect/>
          </a:stretch>
        </p:blipFill>
        <p:spPr>
          <a:xfrm rot="21060000" flipH="1" flipV="1">
            <a:off x="2725819" y="936006"/>
            <a:ext cx="6748676" cy="5926581"/>
          </a:xfrm>
          <a:prstGeom prst="rect">
            <a:avLst/>
          </a:prstGeom>
        </p:spPr>
      </p:pic>
      <p:sp>
        <p:nvSpPr>
          <p:cNvPr id="19" name="矩形 18"/>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userDrawn="1">
            <p:ph type="title"/>
          </p:nvPr>
        </p:nvSpPr>
        <p:spPr>
          <a:xfrm>
            <a:off x="2441515" y="2132236"/>
            <a:ext cx="7188904" cy="663943"/>
          </a:xfrm>
          <a:prstGeom prst="rect">
            <a:avLst/>
          </a:prstGeom>
        </p:spPr>
        <p:txBody>
          <a:bodyPr/>
          <a:lstStyle>
            <a:lvl1pPr algn="ctr">
              <a:defRPr sz="40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3" name="直线连接符 2"/>
          <p:cNvCxnSpPr/>
          <p:nvPr userDrawn="1"/>
        </p:nvCxnSpPr>
        <p:spPr>
          <a:xfrm flipV="1">
            <a:off x="2466176" y="3280704"/>
            <a:ext cx="7151911" cy="1161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 r="85940" b="90741"/>
          <a:stretch>
            <a:fillRect/>
          </a:stretch>
        </p:blipFill>
        <p:spPr>
          <a:xfrm>
            <a:off x="1" y="278624"/>
            <a:ext cx="1670521" cy="633236"/>
          </a:xfrm>
          <a:prstGeom prst="rect">
            <a:avLst/>
          </a:prstGeom>
          <a:effectLst>
            <a:outerShdw blurRad="50800" dist="38100" dir="5400000" algn="t" rotWithShape="0">
              <a:prstClr val="black">
                <a:alpha val="40000"/>
              </a:prstClr>
            </a:outerShdw>
          </a:effectLst>
        </p:spPr>
      </p:pic>
      <p:cxnSp>
        <p:nvCxnSpPr>
          <p:cNvPr id="9" name="直接连接符 8"/>
          <p:cNvCxnSpPr/>
          <p:nvPr/>
        </p:nvCxnSpPr>
        <p:spPr>
          <a:xfrm>
            <a:off x="1899444" y="911860"/>
            <a:ext cx="9583844" cy="0"/>
          </a:xfrm>
          <a:prstGeom prst="line">
            <a:avLst/>
          </a:prstGeom>
          <a:ln>
            <a:solidFill>
              <a:srgbClr val="0980CD"/>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69515" y="278624"/>
            <a:ext cx="0" cy="633236"/>
          </a:xfrm>
          <a:prstGeom prst="line">
            <a:avLst/>
          </a:prstGeom>
          <a:ln w="28575">
            <a:solidFill>
              <a:srgbClr val="0980CD"/>
            </a:solidFill>
          </a:ln>
        </p:spPr>
        <p:style>
          <a:lnRef idx="1">
            <a:schemeClr val="accent1"/>
          </a:lnRef>
          <a:fillRef idx="0">
            <a:schemeClr val="accent1"/>
          </a:fillRef>
          <a:effectRef idx="0">
            <a:schemeClr val="accent1"/>
          </a:effectRef>
          <a:fontRef idx="minor">
            <a:schemeClr val="tx1"/>
          </a:fontRef>
        </p:style>
      </p:cxnSp>
      <p:sp>
        <p:nvSpPr>
          <p:cNvPr id="8" name="标题 11"/>
          <p:cNvSpPr>
            <a:spLocks noGrp="1"/>
          </p:cNvSpPr>
          <p:nvPr>
            <p:ph type="title"/>
          </p:nvPr>
        </p:nvSpPr>
        <p:spPr>
          <a:xfrm>
            <a:off x="2054123" y="278624"/>
            <a:ext cx="9367294" cy="633236"/>
          </a:xfrm>
          <a:prstGeom prst="rect">
            <a:avLst/>
          </a:prstGeom>
        </p:spPr>
        <p:txBody>
          <a:bodyPr>
            <a:normAutofit/>
          </a:bodyPr>
          <a:lstStyle>
            <a:lvl1pPr>
              <a:defRPr sz="3590" b="1">
                <a:solidFill>
                  <a:srgbClr val="0980CD"/>
                </a:solidFill>
                <a:latin typeface="微软雅黑" panose="020B0503020204020204" charset="-122"/>
                <a:ea typeface="微软雅黑" panose="020B0503020204020204" charset="-122"/>
              </a:defRPr>
            </a:lvl1p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612524" y="1456443"/>
            <a:ext cx="10808893" cy="4825259"/>
          </a:xfrm>
          <a:prstGeom prst="rect">
            <a:avLst/>
          </a:prstGeom>
        </p:spPr>
        <p:txBody>
          <a:bodyPr/>
          <a:lstStyle>
            <a:lvl1pPr marL="513080" indent="-513080">
              <a:lnSpc>
                <a:spcPct val="150000"/>
              </a:lnSpc>
              <a:buClr>
                <a:srgbClr val="0980CD"/>
              </a:buClr>
              <a:buFont typeface="+mj-ea"/>
              <a:buAutoNum type="circleNumDbPlain"/>
              <a:defRPr>
                <a:solidFill>
                  <a:schemeClr val="tx1"/>
                </a:solidFill>
                <a:latin typeface="微软雅黑" panose="020B0503020204020204" charset="-122"/>
                <a:ea typeface="微软雅黑" panose="020B0503020204020204" charset="-122"/>
              </a:defRPr>
            </a:lvl1pPr>
            <a:lvl2pPr>
              <a:lnSpc>
                <a:spcPct val="150000"/>
              </a:lnSpc>
              <a:defRPr>
                <a:solidFill>
                  <a:schemeClr val="tx1"/>
                </a:solidFill>
                <a:latin typeface="微软雅黑" panose="020B0503020204020204" charset="-122"/>
                <a:ea typeface="微软雅黑" panose="020B0503020204020204" charset="-122"/>
              </a:defRPr>
            </a:lvl2pPr>
            <a:lvl3pPr>
              <a:lnSpc>
                <a:spcPct val="150000"/>
              </a:lnSpc>
              <a:defRPr>
                <a:solidFill>
                  <a:schemeClr val="tx1"/>
                </a:solidFill>
                <a:latin typeface="微软雅黑" panose="020B0503020204020204" charset="-122"/>
                <a:ea typeface="微软雅黑" panose="020B0503020204020204" charset="-122"/>
              </a:defRPr>
            </a:lvl3pPr>
            <a:lvl4pPr>
              <a:lnSpc>
                <a:spcPct val="150000"/>
              </a:lnSpc>
              <a:defRPr>
                <a:solidFill>
                  <a:schemeClr val="tx1"/>
                </a:solidFill>
                <a:latin typeface="微软雅黑" panose="020B0503020204020204" charset="-122"/>
                <a:ea typeface="微软雅黑" panose="020B0503020204020204" charset="-122"/>
              </a:defRPr>
            </a:lvl4pPr>
            <a:lvl5pPr>
              <a:lnSpc>
                <a:spcPct val="150000"/>
              </a:lnSpc>
              <a:defRPr>
                <a:solidFill>
                  <a:schemeClr val="tx1"/>
                </a:solidFill>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677" y="6338693"/>
            <a:ext cx="2672763" cy="364111"/>
          </a:xfrm>
        </p:spPr>
        <p:txBody>
          <a:bodyPr/>
          <a:lstStyle/>
          <a:p>
            <a:fld id="{62A64D6B-67E8-4E7C-8D52-858B4CFFEC54}" type="datetimeFigureOut">
              <a:rPr lang="zh-CN" altLang="en-US" smtClean="0"/>
              <a:t>2019/3/14</a:t>
            </a:fld>
            <a:endParaRPr lang="zh-CN" altLang="en-US"/>
          </a:p>
        </p:txBody>
      </p:sp>
      <p:sp>
        <p:nvSpPr>
          <p:cNvPr id="3" name="Footer Placeholder 2"/>
          <p:cNvSpPr>
            <a:spLocks noGrp="1"/>
          </p:cNvSpPr>
          <p:nvPr>
            <p:ph type="ftr" sz="quarter" idx="11"/>
          </p:nvPr>
        </p:nvSpPr>
        <p:spPr>
          <a:xfrm>
            <a:off x="3934901" y="6338693"/>
            <a:ext cx="4009144" cy="364111"/>
          </a:xfrm>
        </p:spPr>
        <p:txBody>
          <a:bodyPr/>
          <a:lstStyle/>
          <a:p>
            <a:endParaRPr lang="zh-CN" altLang="en-US"/>
          </a:p>
        </p:txBody>
      </p:sp>
      <p:sp>
        <p:nvSpPr>
          <p:cNvPr id="4" name="Slide Number Placeholder 3"/>
          <p:cNvSpPr>
            <a:spLocks noGrp="1"/>
          </p:cNvSpPr>
          <p:nvPr>
            <p:ph type="sldNum" sz="quarter" idx="12"/>
          </p:nvPr>
        </p:nvSpPr>
        <p:spPr>
          <a:xfrm>
            <a:off x="8389505" y="6338693"/>
            <a:ext cx="2672763" cy="364111"/>
          </a:xfrm>
        </p:spPr>
        <p:txBody>
          <a:bodyPr/>
          <a:lstStyle/>
          <a:p>
            <a:fld id="{D5092081-5C39-41A4-85C3-7DE4E1E1BA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编号">
    <p:spTree>
      <p:nvGrpSpPr>
        <p:cNvPr id="1" name=""/>
        <p:cNvGrpSpPr/>
        <p:nvPr/>
      </p:nvGrpSpPr>
      <p:grpSpPr>
        <a:xfrm>
          <a:off x="0" y="0"/>
          <a:ext cx="0" cy="0"/>
          <a:chOff x="0" y="0"/>
          <a:chExt cx="0" cy="0"/>
        </a:xfrm>
      </p:grpSpPr>
      <p:sp>
        <p:nvSpPr>
          <p:cNvPr id="2"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rgbClr val="006699"/>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12"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4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页－深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9"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800">
                <a:solidFill>
                  <a:srgbClr val="FFFFFF"/>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000">
                <a:solidFill>
                  <a:srgbClr val="FFFFFF"/>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800">
                <a:solidFill>
                  <a:srgbClr val="FFFFFF"/>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600">
                <a:solidFill>
                  <a:srgbClr val="FFFFFF"/>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400">
                <a:solidFill>
                  <a:srgbClr val="FFFFFF"/>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分割页－纯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割页1">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5372608" y="2850991"/>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960250" y="2867948"/>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割页2">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p:cNvSpPr>
            <a:spLocks noGrp="1"/>
          </p:cNvSpPr>
          <p:nvPr>
            <p:ph type="title"/>
          </p:nvPr>
        </p:nvSpPr>
        <p:spPr>
          <a:xfrm>
            <a:off x="4870861" y="2904318"/>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442823" y="2852969"/>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矩形 1"/>
          <p:cNvSpPr/>
          <p:nvPr userDrawn="1"/>
        </p:nvSpPr>
        <p:spPr>
          <a:xfrm>
            <a:off x="2994805" y="2885335"/>
            <a:ext cx="940777" cy="674291"/>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割页3">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4525910" y="3009863"/>
            <a:ext cx="6506655" cy="663943"/>
          </a:xfrm>
          <a:prstGeom prst="rect">
            <a:avLst/>
          </a:prstGeom>
        </p:spPr>
        <p:txBody>
          <a:bodyPr/>
          <a:lstStyle>
            <a:lvl1pPr>
              <a:defRPr sz="3800" i="1"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flipH="1">
            <a:off x="3972435" y="2806929"/>
            <a:ext cx="747127" cy="85354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1860" rtl="0" eaLnBrk="1" latinLnBrk="0" hangingPunct="1">
        <a:lnSpc>
          <a:spcPct val="90000"/>
        </a:lnSpc>
        <a:spcBef>
          <a:spcPct val="0"/>
        </a:spcBef>
        <a:buNone/>
        <a:defRPr sz="4390" kern="1200">
          <a:solidFill>
            <a:schemeClr val="tx1"/>
          </a:solidFill>
          <a:latin typeface="+mj-lt"/>
          <a:ea typeface="+mj-ea"/>
          <a:cs typeface="+mj-cs"/>
        </a:defRPr>
      </a:lvl1pPr>
    </p:titleStyle>
    <p:bodyStyle>
      <a:lvl1pPr marL="227965" indent="-227330" algn="l" defTabSz="911860" rtl="0" eaLnBrk="1" latinLnBrk="0" hangingPunct="1">
        <a:lnSpc>
          <a:spcPct val="90000"/>
        </a:lnSpc>
        <a:spcBef>
          <a:spcPct val="200000"/>
        </a:spcBef>
        <a:buFont typeface="Arial" panose="020B0604020202020204" pitchFamily="34" charset="0"/>
        <a:buChar char="•"/>
        <a:defRPr sz="2795" kern="1200">
          <a:solidFill>
            <a:schemeClr val="tx1"/>
          </a:solidFill>
          <a:latin typeface="+mn-lt"/>
          <a:ea typeface="+mn-ea"/>
          <a:cs typeface="+mn-cs"/>
        </a:defRPr>
      </a:lvl1pPr>
      <a:lvl2pPr marL="683895" indent="-227330" algn="l" defTabSz="911860" rtl="0" eaLnBrk="1" latinLnBrk="0" hangingPunct="1">
        <a:lnSpc>
          <a:spcPct val="90000"/>
        </a:lnSpc>
        <a:spcBef>
          <a:spcPct val="100000"/>
        </a:spcBef>
        <a:buFont typeface="Arial" panose="020B0604020202020204" pitchFamily="34" charset="0"/>
        <a:buChar char="•"/>
        <a:defRPr sz="2395" kern="1200">
          <a:solidFill>
            <a:schemeClr val="tx1"/>
          </a:solidFill>
          <a:latin typeface="+mn-lt"/>
          <a:ea typeface="+mn-ea"/>
          <a:cs typeface="+mn-cs"/>
        </a:defRPr>
      </a:lvl2pPr>
      <a:lvl3pPr marL="1139825" indent="-227330" algn="l" defTabSz="911860" rtl="0" eaLnBrk="1" latinLnBrk="0" hangingPunct="1">
        <a:lnSpc>
          <a:spcPct val="90000"/>
        </a:lnSpc>
        <a:spcBef>
          <a:spcPct val="100000"/>
        </a:spcBef>
        <a:buFont typeface="Arial" panose="020B0604020202020204" pitchFamily="34" charset="0"/>
        <a:buChar char="•"/>
        <a:defRPr sz="1995" kern="1200">
          <a:solidFill>
            <a:schemeClr val="tx1"/>
          </a:solidFill>
          <a:latin typeface="+mn-lt"/>
          <a:ea typeface="+mn-ea"/>
          <a:cs typeface="+mn-cs"/>
        </a:defRPr>
      </a:lvl3pPr>
      <a:lvl4pPr marL="1595755"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4pPr>
      <a:lvl5pPr marL="205232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5pPr>
      <a:lvl6pPr marL="250825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6pPr>
      <a:lvl7pPr marL="296418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7pPr>
      <a:lvl8pPr marL="342011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8pPr>
      <a:lvl9pPr marL="387604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860" rtl="0" eaLnBrk="1" latinLnBrk="0" hangingPunct="1">
        <a:defRPr sz="1795" kern="1200">
          <a:solidFill>
            <a:schemeClr val="tx1"/>
          </a:solidFill>
          <a:latin typeface="+mn-lt"/>
          <a:ea typeface="+mn-ea"/>
          <a:cs typeface="+mn-cs"/>
        </a:defRPr>
      </a:lvl1pPr>
      <a:lvl2pPr marL="455930" algn="l" defTabSz="911860" rtl="0" eaLnBrk="1" latinLnBrk="0" hangingPunct="1">
        <a:defRPr sz="1795" kern="1200">
          <a:solidFill>
            <a:schemeClr val="tx1"/>
          </a:solidFill>
          <a:latin typeface="+mn-lt"/>
          <a:ea typeface="+mn-ea"/>
          <a:cs typeface="+mn-cs"/>
        </a:defRPr>
      </a:lvl2pPr>
      <a:lvl3pPr marL="911860" algn="l" defTabSz="911860" rtl="0" eaLnBrk="1" latinLnBrk="0" hangingPunct="1">
        <a:defRPr sz="1795" kern="1200">
          <a:solidFill>
            <a:schemeClr val="tx1"/>
          </a:solidFill>
          <a:latin typeface="+mn-lt"/>
          <a:ea typeface="+mn-ea"/>
          <a:cs typeface="+mn-cs"/>
        </a:defRPr>
      </a:lvl3pPr>
      <a:lvl4pPr marL="1367790" algn="l" defTabSz="911860" rtl="0" eaLnBrk="1" latinLnBrk="0" hangingPunct="1">
        <a:defRPr sz="1795" kern="1200">
          <a:solidFill>
            <a:schemeClr val="tx1"/>
          </a:solidFill>
          <a:latin typeface="+mn-lt"/>
          <a:ea typeface="+mn-ea"/>
          <a:cs typeface="+mn-cs"/>
        </a:defRPr>
      </a:lvl4pPr>
      <a:lvl5pPr marL="1823720" algn="l" defTabSz="911860" rtl="0" eaLnBrk="1" latinLnBrk="0" hangingPunct="1">
        <a:defRPr sz="1795" kern="1200">
          <a:solidFill>
            <a:schemeClr val="tx1"/>
          </a:solidFill>
          <a:latin typeface="+mn-lt"/>
          <a:ea typeface="+mn-ea"/>
          <a:cs typeface="+mn-cs"/>
        </a:defRPr>
      </a:lvl5pPr>
      <a:lvl6pPr marL="2280285" algn="l" defTabSz="911860" rtl="0" eaLnBrk="1" latinLnBrk="0" hangingPunct="1">
        <a:defRPr sz="1795" kern="1200">
          <a:solidFill>
            <a:schemeClr val="tx1"/>
          </a:solidFill>
          <a:latin typeface="+mn-lt"/>
          <a:ea typeface="+mn-ea"/>
          <a:cs typeface="+mn-cs"/>
        </a:defRPr>
      </a:lvl6pPr>
      <a:lvl7pPr marL="2736215" algn="l" defTabSz="911860" rtl="0" eaLnBrk="1" latinLnBrk="0" hangingPunct="1">
        <a:defRPr sz="1795" kern="1200">
          <a:solidFill>
            <a:schemeClr val="tx1"/>
          </a:solidFill>
          <a:latin typeface="+mn-lt"/>
          <a:ea typeface="+mn-ea"/>
          <a:cs typeface="+mn-cs"/>
        </a:defRPr>
      </a:lvl7pPr>
      <a:lvl8pPr marL="3192145" algn="l" defTabSz="911860" rtl="0" eaLnBrk="1" latinLnBrk="0" hangingPunct="1">
        <a:defRPr sz="1795" kern="1200">
          <a:solidFill>
            <a:schemeClr val="tx1"/>
          </a:solidFill>
          <a:latin typeface="+mn-lt"/>
          <a:ea typeface="+mn-ea"/>
          <a:cs typeface="+mn-cs"/>
        </a:defRPr>
      </a:lvl8pPr>
      <a:lvl9pPr marL="3648075" algn="l" defTabSz="91186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notesSlide" Target="../notesSlides/notesSlide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16.xml"/><Relationship Id="rId5" Type="http://schemas.openxmlformats.org/officeDocument/2006/relationships/image" Target="../media/image11.png"/><Relationship Id="rId4" Type="http://schemas.openxmlformats.org/officeDocument/2006/relationships/hyperlink" Target="http://sso.sz.gov.cn/pub/sstbhzq/"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9.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0.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6212" y="2688036"/>
            <a:ext cx="10718862" cy="1282965"/>
          </a:xfrm>
          <a:prstGeom prst="rect">
            <a:avLst/>
          </a:prstGeom>
        </p:spPr>
        <p:txBody>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r>
              <a:rPr lang="zh-CN" altLang="en-US" sz="4800" dirty="0">
                <a:solidFill>
                  <a:schemeClr val="bg1"/>
                </a:solidFill>
                <a:latin typeface="微软雅黑" panose="020B0503020204020204" charset="-122"/>
                <a:ea typeface="微软雅黑" panose="020B0503020204020204" charset="-122"/>
              </a:rPr>
              <a:t>深圳特别合作区官网改版升级建设汇报</a:t>
            </a:r>
          </a:p>
        </p:txBody>
      </p:sp>
      <p:sp>
        <p:nvSpPr>
          <p:cNvPr id="6" name="文本框 2"/>
          <p:cNvSpPr txBox="1"/>
          <p:nvPr/>
        </p:nvSpPr>
        <p:spPr>
          <a:xfrm>
            <a:off x="3387631" y="4845954"/>
            <a:ext cx="5036024" cy="1198880"/>
          </a:xfrm>
          <a:prstGeom prst="rect">
            <a:avLst/>
          </a:prstGeom>
          <a:noFill/>
        </p:spPr>
        <p:txBody>
          <a:bodyPr wrap="square" rtlCol="0">
            <a:spAutoFit/>
          </a:bodyPr>
          <a:lstStyle/>
          <a:p>
            <a:pPr algn="ctr"/>
            <a:r>
              <a:rPr lang="zh-CN" altLang="en-US" sz="2400" b="1" dirty="0">
                <a:solidFill>
                  <a:schemeClr val="bg1"/>
                </a:solidFill>
                <a:latin typeface="+mn-ea"/>
              </a:rPr>
              <a:t>深汕特别合作区智慧城市研究院</a:t>
            </a:r>
            <a:endParaRPr lang="en-US" altLang="zh-CN" sz="2400" b="1" dirty="0">
              <a:solidFill>
                <a:schemeClr val="bg1"/>
              </a:solidFill>
              <a:latin typeface="+mn-ea"/>
            </a:endParaRPr>
          </a:p>
          <a:p>
            <a:pPr algn="ctr"/>
            <a:endParaRPr lang="en-US" altLang="zh-CN" sz="2400" b="1" dirty="0">
              <a:solidFill>
                <a:schemeClr val="bg1"/>
              </a:solidFill>
              <a:latin typeface="+mn-ea"/>
            </a:endParaRPr>
          </a:p>
          <a:p>
            <a:pPr algn="ctr"/>
            <a:r>
              <a:rPr lang="en-US" altLang="zh-CN" sz="2400" b="1" dirty="0">
                <a:solidFill>
                  <a:schemeClr val="bg1"/>
                </a:solidFill>
                <a:latin typeface="+mn-ea"/>
              </a:rPr>
              <a:t>2019</a:t>
            </a:r>
            <a:r>
              <a:rPr lang="zh-CN" altLang="en-US" sz="2400" b="1" dirty="0">
                <a:solidFill>
                  <a:schemeClr val="bg1"/>
                </a:solidFill>
                <a:latin typeface="+mn-ea"/>
              </a:rPr>
              <a:t>年</a:t>
            </a:r>
            <a:r>
              <a:rPr lang="en-US" altLang="zh-CN" sz="2400" b="1" dirty="0">
                <a:solidFill>
                  <a:schemeClr val="bg1"/>
                </a:solidFill>
                <a:latin typeface="+mn-ea"/>
              </a:rPr>
              <a:t>3</a:t>
            </a:r>
            <a:r>
              <a:rPr lang="zh-CN" altLang="en-US" sz="2400" b="1" dirty="0">
                <a:solidFill>
                  <a:schemeClr val="bg1"/>
                </a:solidFill>
                <a:latin typeface="+mn-ea"/>
              </a:rPr>
              <a:t>月</a:t>
            </a:r>
            <a:endParaRPr lang="en-US" altLang="zh-CN" sz="2400" b="1" dirty="0">
              <a:solidFill>
                <a:schemeClr val="bg1"/>
              </a:solidFill>
              <a:latin typeface="+mn-ea"/>
            </a:endParaRPr>
          </a:p>
        </p:txBody>
      </p:sp>
      <p:cxnSp>
        <p:nvCxnSpPr>
          <p:cNvPr id="7" name="直线连接符 4"/>
          <p:cNvCxnSpPr/>
          <p:nvPr/>
        </p:nvCxnSpPr>
        <p:spPr>
          <a:xfrm flipV="1">
            <a:off x="1703799" y="4081076"/>
            <a:ext cx="8407021" cy="272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10"/>
          <p:cNvSpPr txBox="1"/>
          <p:nvPr/>
        </p:nvSpPr>
        <p:spPr>
          <a:xfrm>
            <a:off x="338197" y="501916"/>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务实</a:t>
            </a:r>
          </a:p>
        </p:txBody>
      </p:sp>
      <p:sp>
        <p:nvSpPr>
          <p:cNvPr id="9" name="TextBox 11"/>
          <p:cNvSpPr txBox="1"/>
          <p:nvPr/>
        </p:nvSpPr>
        <p:spPr>
          <a:xfrm>
            <a:off x="3790087" y="5019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创新</a:t>
            </a:r>
          </a:p>
        </p:txBody>
      </p:sp>
      <p:sp>
        <p:nvSpPr>
          <p:cNvPr id="10" name="TextBox 12"/>
          <p:cNvSpPr txBox="1"/>
          <p:nvPr/>
        </p:nvSpPr>
        <p:spPr>
          <a:xfrm>
            <a:off x="7001371" y="501918"/>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责任</a:t>
            </a:r>
          </a:p>
        </p:txBody>
      </p:sp>
      <p:sp>
        <p:nvSpPr>
          <p:cNvPr id="11" name="TextBox 13"/>
          <p:cNvSpPr txBox="1"/>
          <p:nvPr/>
        </p:nvSpPr>
        <p:spPr>
          <a:xfrm>
            <a:off x="10017330" y="5225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梦想</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建设及考核依据</a:t>
            </a:r>
          </a:p>
        </p:txBody>
      </p:sp>
      <p:sp>
        <p:nvSpPr>
          <p:cNvPr id="4" name="TextBox 3"/>
          <p:cNvSpPr txBox="1"/>
          <p:nvPr/>
        </p:nvSpPr>
        <p:spPr>
          <a:xfrm>
            <a:off x="974034" y="1088663"/>
            <a:ext cx="10608366" cy="521950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信息公开条例</a:t>
            </a:r>
            <a:r>
              <a:rPr lang="en-US" altLang="zh-CN" sz="1600" dirty="0">
                <a:solidFill>
                  <a:schemeClr val="tx1">
                    <a:lumMod val="85000"/>
                    <a:lumOff val="15000"/>
                  </a:schemeClr>
                </a:solidFill>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国务院办公厅关于印发</a:t>
            </a:r>
            <a:r>
              <a:rPr lang="en-US" altLang="zh-CN" sz="1600" dirty="0">
                <a:solidFill>
                  <a:schemeClr val="tx1">
                    <a:lumMod val="85000"/>
                    <a:lumOff val="15000"/>
                  </a:schemeClr>
                </a:solidFill>
                <a:latin typeface="微软雅黑" panose="020B0503020204020204" charset="-122"/>
                <a:ea typeface="微软雅黑" panose="020B0503020204020204" charset="-122"/>
              </a:rPr>
              <a:t>2018</a:t>
            </a:r>
            <a:r>
              <a:rPr lang="zh-CN" altLang="en-US" sz="1600" dirty="0">
                <a:solidFill>
                  <a:schemeClr val="tx1">
                    <a:lumMod val="85000"/>
                    <a:lumOff val="15000"/>
                  </a:schemeClr>
                </a:solidFill>
                <a:latin typeface="微软雅黑" panose="020B0503020204020204" charset="-122"/>
                <a:ea typeface="微软雅黑" panose="020B0503020204020204" charset="-122"/>
              </a:rPr>
              <a:t>年政务公开工作要点的通知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〔2018〕23</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国务院办公厅关于推进公共资源配置领域政府信息公开的意见</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〔2017〕97</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《国务院办公厅关于印发政府网站发展指引的通知》（国办发〔</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47</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国务院办公厅关于印发“互联网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政务服务”技术体系建设指南的通知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国办函</a:t>
            </a:r>
            <a:r>
              <a:rPr lang="en-US" altLang="zh-CN" sz="1600" dirty="0">
                <a:latin typeface="微软雅黑" panose="020B0503020204020204" charset="-122"/>
                <a:ea typeface="微软雅黑" panose="020B0503020204020204" charset="-122"/>
              </a:rPr>
              <a:t>〔2016〕108</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国务院办公厅关于加强政府网站信息内容建设的意见</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国办发</a:t>
            </a:r>
            <a:r>
              <a:rPr lang="en-US" altLang="zh-CN" sz="1600" dirty="0">
                <a:latin typeface="微软雅黑" panose="020B0503020204020204" charset="-122"/>
                <a:ea typeface="微软雅黑" panose="020B0503020204020204" charset="-122"/>
              </a:rPr>
              <a:t>〔2014〕57</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《广东省人民政府办公厅关于推进基层政府网站集约化建设的通知》（粤办函〔</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156</a:t>
            </a:r>
            <a:r>
              <a:rPr lang="zh-CN" altLang="zh-CN"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广东省人民政府办公厅关于修订重点领域信息公开专栏建设规范的通知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 粤办函</a:t>
            </a:r>
            <a:r>
              <a:rPr lang="en-US" altLang="zh-CN" sz="1600" dirty="0">
                <a:solidFill>
                  <a:schemeClr val="tx1">
                    <a:lumMod val="85000"/>
                    <a:lumOff val="15000"/>
                  </a:schemeClr>
                </a:solidFill>
                <a:latin typeface="微软雅黑" panose="020B0503020204020204" charset="-122"/>
                <a:ea typeface="微软雅黑" panose="020B0503020204020204" charset="-122"/>
              </a:rPr>
              <a:t>〔 2016〕474</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《广东省政府网站考评办法》（粤办函〔</a:t>
            </a:r>
            <a:r>
              <a:rPr lang="en-US" altLang="zh-CN" sz="1600" dirty="0">
                <a:latin typeface="微软雅黑" panose="020B0503020204020204" charset="-122"/>
                <a:ea typeface="微软雅黑" panose="020B0503020204020204" charset="-122"/>
              </a:rPr>
              <a:t>2015</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55</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深圳市人民政府印发关于加大营商环境改革力度若干措施的通知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深府</a:t>
            </a:r>
            <a:r>
              <a:rPr lang="en-US" altLang="zh-CN" sz="1600" dirty="0">
                <a:solidFill>
                  <a:schemeClr val="tx1">
                    <a:lumMod val="85000"/>
                    <a:lumOff val="15000"/>
                  </a:schemeClr>
                </a:solidFill>
                <a:latin typeface="微软雅黑" panose="020B0503020204020204" charset="-122"/>
                <a:ea typeface="微软雅黑" panose="020B0503020204020204" charset="-122"/>
              </a:rPr>
              <a:t>〔2018〕1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中共深圳市委办公厅 深圳市人民政府办公厅关于严格机关、单位互联网网站信息发布管理的通知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深办字</a:t>
            </a:r>
            <a:r>
              <a:rPr lang="en-US" altLang="zh-CN" sz="1600" dirty="0">
                <a:solidFill>
                  <a:schemeClr val="tx1">
                    <a:lumMod val="85000"/>
                    <a:lumOff val="15000"/>
                  </a:schemeClr>
                </a:solidFill>
                <a:latin typeface="微软雅黑" panose="020B0503020204020204" charset="-122"/>
                <a:ea typeface="微软雅黑" panose="020B0503020204020204" charset="-122"/>
              </a:rPr>
              <a:t>〔 2017〕91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《2018</a:t>
            </a:r>
            <a:r>
              <a:rPr lang="zh-CN" altLang="en-US" sz="1600" dirty="0">
                <a:latin typeface="微软雅黑" panose="020B0503020204020204" charset="-122"/>
                <a:ea typeface="微软雅黑" panose="020B0503020204020204" charset="-122"/>
              </a:rPr>
              <a:t>年深圳市政府网站建设与管理绩效评估工作实施方案</a:t>
            </a:r>
            <a:r>
              <a:rPr lang="en-US" altLang="zh-CN" sz="1600" dirty="0">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《2019</a:t>
            </a:r>
            <a:r>
              <a:rPr lang="zh-CN" altLang="en-US" sz="1600" dirty="0">
                <a:latin typeface="微软雅黑" panose="020B0503020204020204" charset="-122"/>
                <a:ea typeface="微软雅黑" panose="020B0503020204020204" charset="-122"/>
              </a:rPr>
              <a:t>年深圳市政府网站指标与细则</a:t>
            </a:r>
            <a:r>
              <a:rPr lang="en-US" altLang="zh-CN" sz="1600" dirty="0">
                <a:latin typeface="微软雅黑" panose="020B0503020204020204" charset="-122"/>
                <a:ea typeface="微软雅黑" panose="020B0503020204020204" charset="-122"/>
              </a:rPr>
              <a:t>-2.11》</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dirty="0"/>
              <a:t>1  </a:t>
            </a:r>
            <a:r>
              <a:rPr lang="zh-CN" altLang="en-US" sz="3600" dirty="0"/>
              <a:t>深圳市政府网站考核要求（</a:t>
            </a:r>
            <a:r>
              <a:rPr lang="en-US" altLang="zh-CN" sz="3600" dirty="0"/>
              <a:t>2019</a:t>
            </a:r>
            <a:r>
              <a:rPr lang="zh-CN" altLang="en-US" sz="3600" dirty="0"/>
              <a:t>年）</a:t>
            </a:r>
            <a:endParaRPr lang="zh-CN" altLang="en-US" dirty="0"/>
          </a:p>
        </p:txBody>
      </p:sp>
      <p:grpSp>
        <p:nvGrpSpPr>
          <p:cNvPr id="533" name="组合 532"/>
          <p:cNvGrpSpPr/>
          <p:nvPr/>
        </p:nvGrpSpPr>
        <p:grpSpPr>
          <a:xfrm>
            <a:off x="466558" y="1173338"/>
            <a:ext cx="1337589" cy="719997"/>
            <a:chOff x="1404" y="482575"/>
            <a:chExt cx="1337589" cy="719997"/>
          </a:xfrm>
        </p:grpSpPr>
        <p:sp>
          <p:nvSpPr>
            <p:cNvPr id="712" name="圆角矩形 71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603548" y="19150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724375" y="2059243"/>
            <a:ext cx="1070071" cy="395999"/>
            <a:chOff x="268922" y="1369771"/>
            <a:chExt cx="1070071" cy="395999"/>
          </a:xfrm>
        </p:grpSpPr>
        <p:sp>
          <p:nvSpPr>
            <p:cNvPr id="710" name="圆角矩形 70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603797" y="1898645"/>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735297" y="2627414"/>
            <a:ext cx="1596505" cy="358926"/>
            <a:chOff x="268922" y="1932969"/>
            <a:chExt cx="1367165" cy="512149"/>
          </a:xfrm>
        </p:grpSpPr>
        <p:sp>
          <p:nvSpPr>
            <p:cNvPr id="708" name="圆角矩形 707"/>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604235" y="1901632"/>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737184" y="3241155"/>
            <a:ext cx="1070071" cy="395999"/>
            <a:chOff x="268922" y="2612318"/>
            <a:chExt cx="1070071" cy="395999"/>
          </a:xfrm>
        </p:grpSpPr>
        <p:sp>
          <p:nvSpPr>
            <p:cNvPr id="706" name="圆角矩形 70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ICP</a:t>
              </a: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604315" y="1832664"/>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749884" y="3789411"/>
            <a:ext cx="1070071" cy="395999"/>
            <a:chOff x="268922" y="3175516"/>
            <a:chExt cx="1070071" cy="395999"/>
          </a:xfrm>
        </p:grpSpPr>
        <p:sp>
          <p:nvSpPr>
            <p:cNvPr id="704" name="圆角矩形 703"/>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606493" y="1907704"/>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730298" y="4382262"/>
            <a:ext cx="1070071" cy="395999"/>
            <a:chOff x="268922" y="3738715"/>
            <a:chExt cx="1070071" cy="395999"/>
          </a:xfrm>
        </p:grpSpPr>
        <p:sp>
          <p:nvSpPr>
            <p:cNvPr id="702" name="圆角矩形 70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602663" y="186585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734076" y="4939482"/>
            <a:ext cx="1070071" cy="395999"/>
            <a:chOff x="268922" y="4301913"/>
            <a:chExt cx="1070071" cy="395999"/>
          </a:xfrm>
        </p:grpSpPr>
        <p:sp>
          <p:nvSpPr>
            <p:cNvPr id="700" name="圆角矩形 699"/>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2341376" y="1175415"/>
            <a:ext cx="1337589" cy="719997"/>
            <a:chOff x="1702967" y="482575"/>
            <a:chExt cx="1337589" cy="719997"/>
          </a:xfrm>
        </p:grpSpPr>
        <p:sp>
          <p:nvSpPr>
            <p:cNvPr id="698" name="圆角矩形 697"/>
            <p:cNvSpPr/>
            <p:nvPr/>
          </p:nvSpPr>
          <p:spPr>
            <a:xfrm>
              <a:off x="17029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15</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2487476" y="1934909"/>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587498" y="2100779"/>
            <a:ext cx="1070071" cy="395999"/>
            <a:chOff x="1970485" y="1369771"/>
            <a:chExt cx="1070071" cy="395999"/>
          </a:xfrm>
        </p:grpSpPr>
        <p:sp>
          <p:nvSpPr>
            <p:cNvPr id="696" name="圆角矩形 695"/>
            <p:cNvSpPr/>
            <p:nvPr/>
          </p:nvSpPr>
          <p:spPr>
            <a:xfrm>
              <a:off x="19704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2487513" y="1899864"/>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588830" y="2643811"/>
            <a:ext cx="1070071" cy="395999"/>
            <a:chOff x="1970485" y="1932969"/>
            <a:chExt cx="1070071" cy="395999"/>
          </a:xfrm>
        </p:grpSpPr>
        <p:sp>
          <p:nvSpPr>
            <p:cNvPr id="694" name="圆角矩形 693"/>
            <p:cNvSpPr/>
            <p:nvPr/>
          </p:nvSpPr>
          <p:spPr>
            <a:xfrm>
              <a:off x="19704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2489855" y="192268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585687" y="3213445"/>
            <a:ext cx="1108160" cy="358777"/>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2485191" y="1890739"/>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5" name="直接连接符 37"/>
          <p:cNvSpPr/>
          <p:nvPr/>
        </p:nvSpPr>
        <p:spPr>
          <a:xfrm>
            <a:off x="2486730" y="1925335"/>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528550" y="3780526"/>
            <a:ext cx="1368775" cy="338635"/>
            <a:chOff x="1869388" y="3642403"/>
            <a:chExt cx="1272264" cy="396235"/>
          </a:xfrm>
        </p:grpSpPr>
        <p:sp>
          <p:nvSpPr>
            <p:cNvPr id="688" name="圆角矩形 687"/>
            <p:cNvSpPr/>
            <p:nvPr/>
          </p:nvSpPr>
          <p:spPr>
            <a:xfrm>
              <a:off x="1942277" y="364263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1869388" y="3642403"/>
              <a:ext cx="1272264"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a:t>
              </a:r>
            </a:p>
          </p:txBody>
        </p:sp>
      </p:grpSp>
      <p:grpSp>
        <p:nvGrpSpPr>
          <p:cNvPr id="560" name="组合 559"/>
          <p:cNvGrpSpPr/>
          <p:nvPr/>
        </p:nvGrpSpPr>
        <p:grpSpPr>
          <a:xfrm>
            <a:off x="2611081" y="4405458"/>
            <a:ext cx="1151244" cy="353449"/>
            <a:chOff x="1970485" y="4748962"/>
            <a:chExt cx="1551378" cy="413568"/>
          </a:xfrm>
        </p:grpSpPr>
        <p:sp>
          <p:nvSpPr>
            <p:cNvPr id="684" name="圆角矩形 683"/>
            <p:cNvSpPr/>
            <p:nvPr/>
          </p:nvSpPr>
          <p:spPr>
            <a:xfrm>
              <a:off x="1970485" y="4748962"/>
              <a:ext cx="1551378"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76704" y="4789727"/>
              <a:ext cx="1528182"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地图规范</a:t>
              </a:r>
              <a:endParaRPr lang="zh-CN" altLang="en-US" sz="1400" kern="1200" dirty="0">
                <a:solidFill>
                  <a:schemeClr val="tx1"/>
                </a:solidFill>
                <a:latin typeface="微软雅黑" panose="020B0503020204020204" charset="-122"/>
                <a:ea typeface="微软雅黑" panose="020B0503020204020204" charset="-122"/>
              </a:endParaRPr>
            </a:p>
          </p:txBody>
        </p:sp>
      </p:grpSp>
      <p:grpSp>
        <p:nvGrpSpPr>
          <p:cNvPr id="561" name="组合 560"/>
          <p:cNvGrpSpPr/>
          <p:nvPr/>
        </p:nvGrpSpPr>
        <p:grpSpPr>
          <a:xfrm>
            <a:off x="4191328" y="1182838"/>
            <a:ext cx="1376076" cy="698909"/>
            <a:chOff x="3550256" y="482575"/>
            <a:chExt cx="1530027" cy="719997"/>
          </a:xfrm>
        </p:grpSpPr>
        <p:sp>
          <p:nvSpPr>
            <p:cNvPr id="682" name="圆角矩形 681"/>
            <p:cNvSpPr/>
            <p:nvPr/>
          </p:nvSpPr>
          <p:spPr>
            <a:xfrm>
              <a:off x="3550256" y="482575"/>
              <a:ext cx="1530027"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3" name="圆角矩形 47"/>
            <p:cNvSpPr/>
            <p:nvPr/>
          </p:nvSpPr>
          <p:spPr>
            <a:xfrm>
              <a:off x="3571344" y="503663"/>
              <a:ext cx="1487851"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网站内容</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32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4339361" y="1874342"/>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4477061" y="2095169"/>
            <a:ext cx="1070071" cy="395999"/>
            <a:chOff x="3849537" y="1369771"/>
            <a:chExt cx="1070071" cy="395999"/>
          </a:xfrm>
        </p:grpSpPr>
        <p:sp>
          <p:nvSpPr>
            <p:cNvPr id="680" name="圆角矩形 679"/>
            <p:cNvSpPr/>
            <p:nvPr/>
          </p:nvSpPr>
          <p:spPr>
            <a:xfrm>
              <a:off x="384953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信息数据</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4" name="直接连接符 51"/>
          <p:cNvSpPr/>
          <p:nvPr/>
        </p:nvSpPr>
        <p:spPr>
          <a:xfrm>
            <a:off x="4338254" y="1889521"/>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4491081" y="2711537"/>
            <a:ext cx="1224022" cy="372803"/>
            <a:chOff x="3856261" y="1932969"/>
            <a:chExt cx="1380306" cy="512149"/>
          </a:xfrm>
        </p:grpSpPr>
        <p:sp>
          <p:nvSpPr>
            <p:cNvPr id="678" name="圆角矩形 677"/>
            <p:cNvSpPr/>
            <p:nvPr/>
          </p:nvSpPr>
          <p:spPr>
            <a:xfrm>
              <a:off x="3856261" y="1932969"/>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1"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政策解读</a:t>
              </a:r>
            </a:p>
          </p:txBody>
        </p:sp>
      </p:grpSp>
      <p:sp>
        <p:nvSpPr>
          <p:cNvPr id="566" name="直接连接符 54"/>
          <p:cNvSpPr/>
          <p:nvPr/>
        </p:nvSpPr>
        <p:spPr>
          <a:xfrm>
            <a:off x="4339210" y="1889521"/>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4489963" y="3322202"/>
            <a:ext cx="1196799" cy="391260"/>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交流互动</a:t>
              </a:r>
            </a:p>
          </p:txBody>
        </p:sp>
      </p:grpSp>
      <p:sp>
        <p:nvSpPr>
          <p:cNvPr id="568" name="直接连接符 57"/>
          <p:cNvSpPr/>
          <p:nvPr/>
        </p:nvSpPr>
        <p:spPr>
          <a:xfrm>
            <a:off x="4339059" y="1878912"/>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4487815" y="3900914"/>
            <a:ext cx="1070071" cy="395999"/>
            <a:chOff x="3856261" y="3291666"/>
            <a:chExt cx="1070071" cy="395999"/>
          </a:xfrm>
        </p:grpSpPr>
        <p:sp>
          <p:nvSpPr>
            <p:cNvPr id="674" name="圆角矩形 673"/>
            <p:cNvSpPr/>
            <p:nvPr/>
          </p:nvSpPr>
          <p:spPr>
            <a:xfrm>
              <a:off x="3856261" y="329166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9" y="33032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服务规范</a:t>
              </a:r>
            </a:p>
          </p:txBody>
        </p:sp>
      </p:grpSp>
      <p:sp>
        <p:nvSpPr>
          <p:cNvPr id="570" name="直接连接符 60"/>
          <p:cNvSpPr/>
          <p:nvPr/>
        </p:nvSpPr>
        <p:spPr>
          <a:xfrm>
            <a:off x="4338908" y="1963353"/>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4476454" y="4566807"/>
            <a:ext cx="1070071" cy="395999"/>
            <a:chOff x="3856261" y="3854864"/>
            <a:chExt cx="1070071" cy="39599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67859" y="38664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grpSp>
        <p:nvGrpSpPr>
          <p:cNvPr id="574" name="组合 573"/>
          <p:cNvGrpSpPr/>
          <p:nvPr/>
        </p:nvGrpSpPr>
        <p:grpSpPr>
          <a:xfrm>
            <a:off x="6141369" y="1191918"/>
            <a:ext cx="1376076" cy="686994"/>
            <a:chOff x="5414681" y="482575"/>
            <a:chExt cx="1337589" cy="719997"/>
          </a:xfrm>
        </p:grpSpPr>
        <p:sp>
          <p:nvSpPr>
            <p:cNvPr id="668" name="圆角矩形 667"/>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13</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6332131" y="186765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6460090" y="2073711"/>
            <a:ext cx="1070071" cy="395999"/>
            <a:chOff x="5682199" y="1369771"/>
            <a:chExt cx="1070071" cy="395999"/>
          </a:xfrm>
        </p:grpSpPr>
        <p:sp>
          <p:nvSpPr>
            <p:cNvPr id="666" name="圆角矩形 665"/>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日常监测</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7" name="直接连接符 71"/>
          <p:cNvSpPr/>
          <p:nvPr/>
        </p:nvSpPr>
        <p:spPr>
          <a:xfrm>
            <a:off x="6332913" y="1902366"/>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6471688" y="2632892"/>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绩效考核</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9" name="直接连接符 74"/>
          <p:cNvSpPr/>
          <p:nvPr/>
        </p:nvSpPr>
        <p:spPr>
          <a:xfrm>
            <a:off x="6333268" y="197209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6484055" y="3249172"/>
            <a:ext cx="1070071" cy="395999"/>
            <a:chOff x="5682199" y="2496168"/>
            <a:chExt cx="1070071" cy="395999"/>
          </a:xfrm>
        </p:grpSpPr>
        <p:sp>
          <p:nvSpPr>
            <p:cNvPr id="662" name="圆角矩形 661"/>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监督举报</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1" name="直接连接符 77"/>
          <p:cNvSpPr/>
          <p:nvPr/>
        </p:nvSpPr>
        <p:spPr>
          <a:xfrm>
            <a:off x="6335198" y="1959631"/>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6473094" y="3832988"/>
            <a:ext cx="1070071" cy="395999"/>
            <a:chOff x="5682199" y="3059367"/>
            <a:chExt cx="1070071" cy="395999"/>
          </a:xfrm>
        </p:grpSpPr>
        <p:sp>
          <p:nvSpPr>
            <p:cNvPr id="660" name="圆角矩形 659"/>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集约整合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3" name="直接连接符 80"/>
          <p:cNvSpPr/>
          <p:nvPr/>
        </p:nvSpPr>
        <p:spPr>
          <a:xfrm>
            <a:off x="6332131" y="201566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6483286" y="4459647"/>
            <a:ext cx="1070071" cy="395999"/>
            <a:chOff x="5682199" y="3622565"/>
            <a:chExt cx="1070071" cy="395999"/>
          </a:xfrm>
        </p:grpSpPr>
        <p:sp>
          <p:nvSpPr>
            <p:cNvPr id="658" name="圆角矩形 657"/>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59"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年度评议</a:t>
              </a:r>
            </a:p>
          </p:txBody>
        </p:sp>
      </p:grpSp>
      <p:grpSp>
        <p:nvGrpSpPr>
          <p:cNvPr id="585" name="组合 584"/>
          <p:cNvGrpSpPr/>
          <p:nvPr/>
        </p:nvGrpSpPr>
        <p:grpSpPr>
          <a:xfrm>
            <a:off x="8066545" y="1167511"/>
            <a:ext cx="1376076" cy="698340"/>
            <a:chOff x="7086667" y="482575"/>
            <a:chExt cx="1337589" cy="719997"/>
          </a:xfrm>
        </p:grpSpPr>
        <p:sp>
          <p:nvSpPr>
            <p:cNvPr id="656" name="圆角矩形 655"/>
            <p:cNvSpPr/>
            <p:nvPr/>
          </p:nvSpPr>
          <p:spPr>
            <a:xfrm>
              <a:off x="70866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8274897" y="1840787"/>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8411722" y="1960492"/>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移动适配</a:t>
              </a:r>
            </a:p>
          </p:txBody>
        </p:sp>
      </p:grpSp>
      <p:sp>
        <p:nvSpPr>
          <p:cNvPr id="588" name="直接连接符 88"/>
          <p:cNvSpPr/>
          <p:nvPr/>
        </p:nvSpPr>
        <p:spPr>
          <a:xfrm>
            <a:off x="8274897" y="1874379"/>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8378330" y="2571677"/>
            <a:ext cx="1093791" cy="404798"/>
            <a:chOff x="7330465" y="1932969"/>
            <a:chExt cx="1093791" cy="404798"/>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30465" y="19649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8274549" y="187891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8417370" y="3159429"/>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站点地图</a:t>
              </a:r>
            </a:p>
          </p:txBody>
        </p:sp>
      </p:grpSp>
      <p:sp>
        <p:nvSpPr>
          <p:cNvPr id="592" name="直接连接符 94"/>
          <p:cNvSpPr/>
          <p:nvPr/>
        </p:nvSpPr>
        <p:spPr>
          <a:xfrm>
            <a:off x="8273335" y="1916814"/>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8412009" y="3770614"/>
            <a:ext cx="1078645" cy="395999"/>
            <a:chOff x="7365783" y="3059367"/>
            <a:chExt cx="1078645" cy="395999"/>
          </a:xfrm>
        </p:grpSpPr>
        <p:sp>
          <p:nvSpPr>
            <p:cNvPr id="648" name="圆角矩形 647"/>
            <p:cNvSpPr/>
            <p:nvPr/>
          </p:nvSpPr>
          <p:spPr>
            <a:xfrm>
              <a:off x="7374357"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49" name="圆角矩形 96"/>
            <p:cNvSpPr/>
            <p:nvPr/>
          </p:nvSpPr>
          <p:spPr>
            <a:xfrm>
              <a:off x="73657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分享功能</a:t>
              </a:r>
            </a:p>
          </p:txBody>
        </p:sp>
      </p:grpSp>
      <p:sp>
        <p:nvSpPr>
          <p:cNvPr id="594" name="直接连接符 97"/>
          <p:cNvSpPr/>
          <p:nvPr/>
        </p:nvSpPr>
        <p:spPr>
          <a:xfrm>
            <a:off x="8274741" y="199048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8397228" y="4393860"/>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596" name="组合 595"/>
          <p:cNvGrpSpPr/>
          <p:nvPr/>
        </p:nvGrpSpPr>
        <p:grpSpPr>
          <a:xfrm>
            <a:off x="9962972" y="1167511"/>
            <a:ext cx="1337589" cy="719997"/>
            <a:chOff x="8758653" y="482575"/>
            <a:chExt cx="1337589" cy="719997"/>
          </a:xfrm>
        </p:grpSpPr>
        <p:sp>
          <p:nvSpPr>
            <p:cNvPr id="644" name="圆角矩形 643"/>
            <p:cNvSpPr/>
            <p:nvPr/>
          </p:nvSpPr>
          <p:spPr>
            <a:xfrm>
              <a:off x="8758653"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5" name="圆角矩形 101"/>
            <p:cNvSpPr/>
            <p:nvPr/>
          </p:nvSpPr>
          <p:spPr>
            <a:xfrm>
              <a:off x="8779741"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smtClean="0">
                  <a:solidFill>
                    <a:schemeClr val="tx1"/>
                  </a:solidFill>
                  <a:latin typeface="微软雅黑" panose="020B0503020204020204" charset="-122"/>
                  <a:ea typeface="微软雅黑" panose="020B0503020204020204" charset="-122"/>
                </a:rPr>
                <a:t>11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10149812" y="188750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10230490" y="2121275"/>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公开保障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9" name="直接连接符 105"/>
          <p:cNvSpPr/>
          <p:nvPr/>
        </p:nvSpPr>
        <p:spPr>
          <a:xfrm>
            <a:off x="10153510" y="1963491"/>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10269700" y="2757138"/>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服务保障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1" name="直接连接符 108"/>
          <p:cNvSpPr/>
          <p:nvPr/>
        </p:nvSpPr>
        <p:spPr>
          <a:xfrm>
            <a:off x="10154466" y="1927814"/>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10283298" y="3357428"/>
            <a:ext cx="1082635" cy="339078"/>
            <a:chOff x="8997856" y="2508883"/>
            <a:chExt cx="1082635" cy="537784"/>
          </a:xfrm>
        </p:grpSpPr>
        <p:sp>
          <p:nvSpPr>
            <p:cNvPr id="638" name="圆角矩形 637"/>
            <p:cNvSpPr/>
            <p:nvPr/>
          </p:nvSpPr>
          <p:spPr>
            <a:xfrm>
              <a:off x="8997856" y="2508883"/>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互动保障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3" name="直接连接符 111"/>
          <p:cNvSpPr/>
          <p:nvPr/>
        </p:nvSpPr>
        <p:spPr>
          <a:xfrm>
            <a:off x="10152642" y="187231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10253686" y="3959815"/>
            <a:ext cx="1142415" cy="367182"/>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英文版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5" name="直接连接符 114"/>
          <p:cNvSpPr/>
          <p:nvPr/>
        </p:nvSpPr>
        <p:spPr>
          <a:xfrm>
            <a:off x="10151734" y="186585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10269700" y="4623727"/>
            <a:ext cx="1135880" cy="33907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年度任务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184" name="直接连接符 97">
            <a:extLst>
              <a:ext uri="{FF2B5EF4-FFF2-40B4-BE49-F238E27FC236}">
                <a16:creationId xmlns:a16="http://schemas.microsoft.com/office/drawing/2014/main" xmlns="" id="{B49E7780-3D9B-4F44-B9E0-ABC57D543295}"/>
              </a:ext>
            </a:extLst>
          </p:cNvPr>
          <p:cNvSpPr/>
          <p:nvPr/>
        </p:nvSpPr>
        <p:spPr>
          <a:xfrm>
            <a:off x="8275697" y="260351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89" name="组合 188">
            <a:extLst>
              <a:ext uri="{FF2B5EF4-FFF2-40B4-BE49-F238E27FC236}">
                <a16:creationId xmlns:a16="http://schemas.microsoft.com/office/drawing/2014/main" xmlns="" id="{E53AE9FB-0CAC-43E7-8BE2-E9832F5E1F73}"/>
              </a:ext>
            </a:extLst>
          </p:cNvPr>
          <p:cNvGrpSpPr/>
          <p:nvPr/>
        </p:nvGrpSpPr>
        <p:grpSpPr>
          <a:xfrm>
            <a:off x="8411722" y="5027310"/>
            <a:ext cx="1070071" cy="395999"/>
            <a:chOff x="7354185" y="3622565"/>
            <a:chExt cx="1070071" cy="395999"/>
          </a:xfrm>
        </p:grpSpPr>
        <p:sp>
          <p:nvSpPr>
            <p:cNvPr id="190" name="圆角矩形 645">
              <a:extLst>
                <a:ext uri="{FF2B5EF4-FFF2-40B4-BE49-F238E27FC236}">
                  <a16:creationId xmlns:a16="http://schemas.microsoft.com/office/drawing/2014/main" xmlns="" id="{88F0085C-16B1-4A9C-AFAB-C9FD8E684531}"/>
                </a:ext>
              </a:extLst>
            </p:cNvPr>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99">
              <a:extLst>
                <a:ext uri="{FF2B5EF4-FFF2-40B4-BE49-F238E27FC236}">
                  <a16:creationId xmlns:a16="http://schemas.microsoft.com/office/drawing/2014/main" xmlns="" id="{609F46D2-533F-46E4-A404-E65FCC73D66A}"/>
                </a:ext>
              </a:extLst>
            </p:cNvPr>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300" kern="1200" dirty="0">
                  <a:solidFill>
                    <a:schemeClr val="tx1"/>
                  </a:solidFill>
                  <a:latin typeface="微软雅黑" panose="020B0503020204020204" charset="-122"/>
                  <a:ea typeface="微软雅黑" panose="020B0503020204020204" charset="-122"/>
                </a:rPr>
                <a:t>网页归档</a:t>
              </a:r>
            </a:p>
          </p:txBody>
        </p:sp>
      </p:grpSp>
    </p:spTree>
    <p:extLst>
      <p:ext uri="{BB962C8B-B14F-4D97-AF65-F5344CB8AC3E}">
        <p14:creationId xmlns:p14="http://schemas.microsoft.com/office/powerpoint/2010/main" val="3654373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单项否决项考核要点</a:t>
            </a:r>
          </a:p>
        </p:txBody>
      </p:sp>
      <p:graphicFrame>
        <p:nvGraphicFramePr>
          <p:cNvPr id="6" name="表格 5"/>
          <p:cNvGraphicFramePr>
            <a:graphicFrameLocks noGrp="1"/>
          </p:cNvGraphicFramePr>
          <p:nvPr/>
        </p:nvGraphicFramePr>
        <p:xfrm>
          <a:off x="823662" y="1036431"/>
          <a:ext cx="10724326" cy="5644588"/>
        </p:xfrm>
        <a:graphic>
          <a:graphicData uri="http://schemas.openxmlformats.org/drawingml/2006/table">
            <a:tbl>
              <a:tblPr firstRow="1" bandRow="1">
                <a:tableStyleId>{5C22544A-7EE6-4342-B048-85BDC9FD1C3A}</a:tableStyleId>
              </a:tblPr>
              <a:tblGrid>
                <a:gridCol w="1317157">
                  <a:extLst>
                    <a:ext uri="{9D8B030D-6E8A-4147-A177-3AD203B41FA5}">
                      <a16:colId xmlns:a16="http://schemas.microsoft.com/office/drawing/2014/main" xmlns="" val="20000"/>
                    </a:ext>
                  </a:extLst>
                </a:gridCol>
                <a:gridCol w="3585936">
                  <a:extLst>
                    <a:ext uri="{9D8B030D-6E8A-4147-A177-3AD203B41FA5}">
                      <a16:colId xmlns:a16="http://schemas.microsoft.com/office/drawing/2014/main" xmlns="" val="20001"/>
                    </a:ext>
                  </a:extLst>
                </a:gridCol>
                <a:gridCol w="5821233">
                  <a:extLst>
                    <a:ext uri="{9D8B030D-6E8A-4147-A177-3AD203B41FA5}">
                      <a16:colId xmlns:a16="http://schemas.microsoft.com/office/drawing/2014/main" xmlns="" val="20002"/>
                    </a:ext>
                  </a:extLst>
                </a:gridCol>
              </a:tblGrid>
              <a:tr h="391467">
                <a:tc>
                  <a:txBody>
                    <a:bodyPr/>
                    <a:lstStyle/>
                    <a:p>
                      <a:pPr algn="ctr">
                        <a:lnSpc>
                          <a:spcPct val="115000"/>
                        </a:lnSpc>
                        <a:spcAft>
                          <a:spcPts val="0"/>
                        </a:spcAft>
                      </a:pPr>
                      <a:r>
                        <a:rPr lang="zh-CN" sz="2000" kern="0" dirty="0">
                          <a:effectLst/>
                        </a:rPr>
                        <a:t>二级</a:t>
                      </a:r>
                      <a:r>
                        <a:rPr lang="zh-CN" sz="2000" kern="0" dirty="0">
                          <a:effectLst/>
                          <a:latin typeface="微软雅黑" panose="020B0503020204020204" charset="-122"/>
                          <a:ea typeface="微软雅黑" panose="020B0503020204020204" charset="-122"/>
                        </a:rPr>
                        <a:t>指标</a:t>
                      </a:r>
                      <a:endParaRPr lang="zh-CN" sz="2000" kern="100" dirty="0">
                        <a:solidFill>
                          <a:schemeClr val="bg1"/>
                        </a:solidFill>
                        <a:effectLst/>
                        <a:latin typeface="微软雅黑" panose="020B0503020204020204" charset="-122"/>
                        <a:ea typeface="微软雅黑" panose="020B0503020204020204" charset="-122"/>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0" dirty="0">
                          <a:effectLst/>
                        </a:rPr>
                        <a:t>考察点</a:t>
                      </a:r>
                      <a:endParaRPr lang="zh-CN" sz="2000" kern="100" dirty="0">
                        <a:solidFill>
                          <a:schemeClr val="bg1"/>
                        </a:solidFill>
                        <a:effectLst/>
                        <a:latin typeface="+mn-ea"/>
                        <a:ea typeface="+mn-ea"/>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100" dirty="0">
                          <a:effectLst/>
                        </a:rPr>
                        <a:t>扣分细则</a:t>
                      </a:r>
                      <a:endParaRPr lang="zh-CN" sz="2000" kern="100" dirty="0">
                        <a:solidFill>
                          <a:schemeClr val="bg1"/>
                        </a:solidFill>
                        <a:effectLst/>
                        <a:latin typeface="+mn-ea"/>
                        <a:ea typeface="+mn-ea"/>
                        <a:cs typeface="Times New Roman" panose="02020603050405020304"/>
                      </a:endParaRPr>
                    </a:p>
                  </a:txBody>
                  <a:tcPr marL="68390" marR="68390" marT="0" marB="0" anchor="ctr"/>
                </a:tc>
                <a:extLst>
                  <a:ext uri="{0D108BD9-81ED-4DB2-BD59-A6C34878D82A}">
                    <a16:rowId xmlns:a16="http://schemas.microsoft.com/office/drawing/2014/main" xmlns="" val="10000"/>
                  </a:ext>
                </a:extLst>
              </a:tr>
              <a:tr h="728957">
                <a:tc>
                  <a:txBody>
                    <a:bodyPr/>
                    <a:lstStyle/>
                    <a:p>
                      <a:pPr algn="ctr" latinLnBrk="1">
                        <a:spcAft>
                          <a:spcPts val="0"/>
                        </a:spcAft>
                      </a:pPr>
                      <a:r>
                        <a:rPr lang="zh-CN" sz="1600" kern="0" dirty="0"/>
                        <a:t>站点无法访问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首页打不开的次数占全部监测次数的比例。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1</a:t>
                      </a:r>
                      <a:r>
                        <a:rPr lang="zh-CN" sz="1600" kern="0" dirty="0"/>
                        <a:t>周，每天间隔性访问</a:t>
                      </a:r>
                      <a:r>
                        <a:rPr lang="en-US" sz="1600" kern="0" dirty="0"/>
                        <a:t>20</a:t>
                      </a:r>
                      <a:r>
                        <a:rPr lang="zh-CN" sz="1600" kern="0" dirty="0"/>
                        <a:t>次以上，超过（含）</a:t>
                      </a:r>
                      <a:r>
                        <a:rPr lang="en-US" sz="1600" kern="0" dirty="0"/>
                        <a:t>15</a:t>
                      </a:r>
                      <a:r>
                        <a:rPr lang="zh-CN" sz="1600" kern="0" dirty="0"/>
                        <a:t>秒网站仍打不开的次数比例累计超过（含）</a:t>
                      </a:r>
                      <a:r>
                        <a:rPr lang="en-US" sz="1600" kern="0" dirty="0"/>
                        <a:t>5%</a:t>
                      </a:r>
                      <a:r>
                        <a:rPr lang="zh-CN" sz="1600" kern="0" dirty="0"/>
                        <a:t>，即单项否决。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xmlns="" val="10001"/>
                  </a:ext>
                </a:extLst>
              </a:tr>
              <a:tr h="934499">
                <a:tc>
                  <a:txBody>
                    <a:bodyPr/>
                    <a:lstStyle/>
                    <a:p>
                      <a:pPr algn="ctr" latinLnBrk="1">
                        <a:spcAft>
                          <a:spcPts val="0"/>
                        </a:spcAft>
                      </a:pPr>
                      <a:r>
                        <a:rPr lang="zh-CN" sz="1600" kern="0" dirty="0"/>
                        <a:t>网站不更新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首页栏目信息更新情况。</a:t>
                      </a:r>
                      <a:r>
                        <a:rPr lang="en-US" sz="1600" kern="0" dirty="0"/>
                        <a:t/>
                      </a:r>
                      <a:br>
                        <a:rPr lang="en-US" sz="1600" kern="0" dirty="0"/>
                      </a:br>
                      <a:r>
                        <a:rPr lang="zh-CN" sz="1600" kern="0" dirty="0"/>
                        <a:t>如首页仅为网站栏目导航入口，则检查所有二级页面栏目信息的更新情况。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2</a:t>
                      </a:r>
                      <a:r>
                        <a:rPr lang="zh-CN" sz="1600" kern="0" dirty="0"/>
                        <a:t>周，首页栏目无信息更新的，即单项否决。</a:t>
                      </a:r>
                      <a:r>
                        <a:rPr lang="en-US" sz="1600" kern="0" dirty="0"/>
                        <a:t/>
                      </a:r>
                      <a:br>
                        <a:rPr lang="en-US" sz="1600" kern="0" dirty="0"/>
                      </a:br>
                      <a:r>
                        <a:rPr lang="zh-CN" sz="1600" kern="0" dirty="0"/>
                        <a:t>（注：</a:t>
                      </a:r>
                      <a:r>
                        <a:rPr lang="zh-CN" sz="1600" u="sng" kern="0" dirty="0">
                          <a:effectLst>
                            <a:outerShdw blurRad="38100" dist="38100" dir="2700000" algn="tl">
                              <a:srgbClr val="000000">
                                <a:alpha val="43137"/>
                              </a:srgbClr>
                            </a:outerShdw>
                          </a:effectLst>
                        </a:rPr>
                        <a:t>未注明信息发布时间的视为不更新</a:t>
                      </a:r>
                      <a:r>
                        <a:rPr lang="zh-CN" sz="1600" kern="0" dirty="0"/>
                        <a:t>，下同。）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xmlns="" val="10002"/>
                  </a:ext>
                </a:extLst>
              </a:tr>
              <a:tr h="1681367">
                <a:tc>
                  <a:txBody>
                    <a:bodyPr/>
                    <a:lstStyle/>
                    <a:p>
                      <a:pPr algn="ctr" latinLnBrk="1">
                        <a:spcAft>
                          <a:spcPts val="0"/>
                        </a:spcAft>
                      </a:pPr>
                      <a:r>
                        <a:rPr lang="zh-CN" sz="1600" kern="0" dirty="0"/>
                        <a:t>栏目不更新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动态、要闻、通知公告、政策文件等信息长期未更新的栏目数量；</a:t>
                      </a:r>
                      <a:r>
                        <a:rPr lang="en-US" sz="1600" kern="0" dirty="0"/>
                        <a:t/>
                      </a:r>
                      <a:br>
                        <a:rPr lang="en-US" sz="1600" kern="0" dirty="0"/>
                      </a:br>
                      <a:r>
                        <a:rPr lang="en-US" sz="1600" kern="0" dirty="0"/>
                        <a:t>2.</a:t>
                      </a:r>
                      <a:r>
                        <a:rPr lang="zh-CN" sz="1600" kern="0" dirty="0"/>
                        <a:t>网站中应更新但长期未更新的栏目数量；</a:t>
                      </a:r>
                      <a:r>
                        <a:rPr lang="en-US" sz="1600" kern="0" dirty="0"/>
                        <a:t/>
                      </a:r>
                      <a:br>
                        <a:rPr lang="en-US" sz="1600" kern="0" dirty="0"/>
                      </a:br>
                      <a:r>
                        <a:rPr lang="en-US" sz="1600" kern="0" dirty="0"/>
                        <a:t>3.</a:t>
                      </a:r>
                      <a:r>
                        <a:rPr lang="zh-CN" sz="1600" kern="0" dirty="0"/>
                        <a:t>网站中的空白栏目（有栏目无内容）数量。</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监测时间点前</a:t>
                      </a:r>
                      <a:r>
                        <a:rPr lang="en-US" sz="1600" u="sng" kern="0" dirty="0">
                          <a:effectLst>
                            <a:outerShdw blurRad="38100" dist="38100" dir="2700000" algn="tl">
                              <a:srgbClr val="000000">
                                <a:alpha val="43137"/>
                              </a:srgbClr>
                            </a:outerShdw>
                          </a:effectLst>
                        </a:rPr>
                        <a:t>2</a:t>
                      </a:r>
                      <a:r>
                        <a:rPr lang="zh-CN" sz="1600" u="sng" kern="0" dirty="0">
                          <a:effectLst>
                            <a:outerShdw blurRad="38100" dist="38100" dir="2700000" algn="tl">
                              <a:srgbClr val="000000">
                                <a:alpha val="43137"/>
                              </a:srgbClr>
                            </a:outerShdw>
                          </a:effectLst>
                        </a:rPr>
                        <a:t>周</a:t>
                      </a:r>
                      <a:r>
                        <a:rPr lang="zh-CN" sz="1600" kern="0" dirty="0"/>
                        <a:t>内的动态、要闻类栏目，以及监测时间点前</a:t>
                      </a:r>
                      <a:r>
                        <a:rPr lang="en-US" sz="1600" kern="0" dirty="0"/>
                        <a:t>6</a:t>
                      </a:r>
                      <a:r>
                        <a:rPr lang="zh-CN" sz="1600" kern="0" dirty="0"/>
                        <a:t>个月内的通知公告、政策文件类栏目，累计超过（含）</a:t>
                      </a:r>
                      <a:r>
                        <a:rPr lang="en-US" sz="1600" kern="0" dirty="0"/>
                        <a:t>5</a:t>
                      </a:r>
                      <a:r>
                        <a:rPr lang="zh-CN" sz="1600" kern="0" dirty="0"/>
                        <a:t>个未更新；</a:t>
                      </a:r>
                      <a:r>
                        <a:rPr lang="en-US" sz="1600" kern="0" dirty="0"/>
                        <a:t/>
                      </a:r>
                      <a:br>
                        <a:rPr lang="en-US" sz="1600" kern="0" dirty="0"/>
                      </a:br>
                      <a:r>
                        <a:rPr lang="en-US" sz="1600" kern="0" dirty="0"/>
                        <a:t>2.</a:t>
                      </a:r>
                      <a:r>
                        <a:rPr lang="zh-CN" sz="1600" kern="0" dirty="0"/>
                        <a:t>网站中应更新但长期未更新的栏目数超过（含）</a:t>
                      </a:r>
                      <a:r>
                        <a:rPr lang="en-US" sz="1600" kern="0" dirty="0"/>
                        <a:t>10</a:t>
                      </a:r>
                      <a:r>
                        <a:rPr lang="zh-CN" sz="1600" kern="0" dirty="0"/>
                        <a:t>个；</a:t>
                      </a:r>
                      <a:r>
                        <a:rPr lang="en-US" sz="1600" kern="0" dirty="0"/>
                        <a:t/>
                      </a:r>
                      <a:br>
                        <a:rPr lang="en-US" sz="1600" kern="0" dirty="0"/>
                      </a:br>
                      <a:r>
                        <a:rPr lang="en-US" sz="1600" kern="0" dirty="0"/>
                        <a:t>3.</a:t>
                      </a:r>
                      <a:r>
                        <a:rPr lang="zh-CN" sz="1600" kern="0" dirty="0"/>
                        <a:t>空白栏目数量超过（含）</a:t>
                      </a:r>
                      <a:r>
                        <a:rPr lang="en-US" sz="1600" kern="0" dirty="0"/>
                        <a:t>5</a:t>
                      </a:r>
                      <a:r>
                        <a:rPr lang="zh-CN" sz="1600" kern="0" dirty="0"/>
                        <a:t>个。</a:t>
                      </a:r>
                      <a:r>
                        <a:rPr lang="en-US" sz="1600" kern="0" dirty="0"/>
                        <a:t/>
                      </a:r>
                      <a:br>
                        <a:rPr lang="en-US" sz="1600" kern="0" dirty="0"/>
                      </a:br>
                      <a:r>
                        <a:rPr lang="zh-CN" sz="1600" kern="0" dirty="0"/>
                        <a:t>上述情况出现任意一种，即单项否决。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xmlns="" val="10003"/>
                  </a:ext>
                </a:extLst>
              </a:tr>
              <a:tr h="1013166">
                <a:tc>
                  <a:txBody>
                    <a:bodyPr/>
                    <a:lstStyle/>
                    <a:p>
                      <a:pPr algn="ctr" latinLnBrk="1">
                        <a:spcAft>
                          <a:spcPts val="0"/>
                        </a:spcAft>
                      </a:pPr>
                      <a:r>
                        <a:rPr lang="zh-CN" sz="1600" kern="0" dirty="0"/>
                        <a:t>严重错误</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网站存在严重错别字；</a:t>
                      </a:r>
                      <a:r>
                        <a:rPr lang="en-US" sz="1600" kern="0" dirty="0"/>
                        <a:t/>
                      </a:r>
                      <a:br>
                        <a:rPr lang="en-US" sz="1600" kern="0" dirty="0"/>
                      </a:br>
                      <a:r>
                        <a:rPr lang="en-US" sz="1600" kern="0" dirty="0"/>
                        <a:t>2.</a:t>
                      </a:r>
                      <a:r>
                        <a:rPr lang="zh-CN" sz="1600" kern="0" dirty="0"/>
                        <a:t>网站存在虚假或伪造内容；</a:t>
                      </a:r>
                      <a:r>
                        <a:rPr lang="en-US" sz="1600" kern="0" dirty="0"/>
                        <a:t/>
                      </a:r>
                      <a:br>
                        <a:rPr lang="en-US" sz="1600" kern="0" dirty="0"/>
                      </a:br>
                      <a:r>
                        <a:rPr lang="en-US" sz="1600" kern="0" dirty="0"/>
                        <a:t>3.</a:t>
                      </a:r>
                      <a:r>
                        <a:rPr lang="zh-CN" sz="1600" kern="0" dirty="0"/>
                        <a:t>网站存在反动、暴力、色情等内容。</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网站出现严重错别字（例如，将党和国家领导人姓名写错）、虚假或伪造内容（例如，严重不符合实际情况的文字、图片、视频）以及反动、暴力、色情等内容的，即单项否决。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xmlns="" val="10004"/>
                  </a:ext>
                </a:extLst>
              </a:tr>
              <a:tr h="895132">
                <a:tc>
                  <a:txBody>
                    <a:bodyPr/>
                    <a:lstStyle/>
                    <a:p>
                      <a:pPr algn="ctr" latinLnBrk="1">
                        <a:spcAft>
                          <a:spcPts val="0"/>
                        </a:spcAft>
                      </a:pPr>
                      <a:r>
                        <a:rPr lang="zh-CN" sz="1600" kern="0" dirty="0"/>
                        <a:t>互动回应差</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互动回应类栏目长期未回应的情况。</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监测时间点前</a:t>
                      </a:r>
                      <a:r>
                        <a:rPr lang="en-US" sz="1600" kern="0" dirty="0"/>
                        <a:t>1</a:t>
                      </a:r>
                      <a:r>
                        <a:rPr lang="zh-CN" sz="1600" kern="0" dirty="0"/>
                        <a:t>年内，要求对公众信件、留言及时答复处理的政务咨询类栏目（在线访谈、调查征集、举报投诉类栏目除外）中存在超过</a:t>
                      </a:r>
                      <a:r>
                        <a:rPr lang="zh-CN" sz="1600" u="sng" kern="0" dirty="0">
                          <a:effectLst>
                            <a:outerShdw blurRad="38100" dist="38100" dir="2700000" algn="tl">
                              <a:srgbClr val="000000">
                                <a:alpha val="43137"/>
                              </a:srgbClr>
                            </a:outerShdw>
                          </a:effectLst>
                        </a:rPr>
                        <a:t>三个月未回应</a:t>
                      </a:r>
                      <a:r>
                        <a:rPr lang="zh-CN" sz="1600" kern="0" dirty="0"/>
                        <a:t>的现象，即单项否决。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xmlns="" val="10005"/>
                  </a:ext>
                </a:extLst>
              </a:tr>
            </a:tbl>
          </a:graphicData>
        </a:graphic>
      </p:graphicFrame>
      <p:sp>
        <p:nvSpPr>
          <p:cNvPr id="7" name="文本框 6"/>
          <p:cNvSpPr txBox="1"/>
          <p:nvPr/>
        </p:nvSpPr>
        <p:spPr>
          <a:xfrm>
            <a:off x="105069" y="2182531"/>
            <a:ext cx="553998" cy="3485122"/>
          </a:xfrm>
          <a:prstGeom prst="rect">
            <a:avLst/>
          </a:prstGeom>
          <a:noFill/>
        </p:spPr>
        <p:txBody>
          <a:bodyPr vert="eaVert" wrap="square" rtlCol="0">
            <a:spAutoFit/>
          </a:bodyPr>
          <a:lstStyle/>
          <a:p>
            <a:r>
              <a:rPr lang="zh-CN" altLang="en-US" sz="2400" b="1" dirty="0">
                <a:solidFill>
                  <a:srgbClr val="FF0000"/>
                </a:solidFill>
                <a:latin typeface="微软雅黑" panose="020B0503020204020204" charset="-122"/>
                <a:ea typeface="微软雅黑" panose="020B0503020204020204" charset="-122"/>
              </a:rPr>
              <a:t>单  项  否  决  项</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栏目架构建设规划</a:t>
            </a:r>
          </a:p>
        </p:txBody>
      </p:sp>
      <p:grpSp>
        <p:nvGrpSpPr>
          <p:cNvPr id="41" name="组合 40"/>
          <p:cNvGrpSpPr/>
          <p:nvPr/>
        </p:nvGrpSpPr>
        <p:grpSpPr>
          <a:xfrm>
            <a:off x="514906" y="1088705"/>
            <a:ext cx="133758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政府信息公开</a:t>
              </a:r>
            </a:p>
          </p:txBody>
        </p:sp>
      </p:grpSp>
      <p:grpSp>
        <p:nvGrpSpPr>
          <p:cNvPr id="45" name="组合 44"/>
          <p:cNvGrpSpPr/>
          <p:nvPr/>
        </p:nvGrpSpPr>
        <p:grpSpPr>
          <a:xfrm>
            <a:off x="782425"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782425"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782425"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782425"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782425"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782425"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36807" y="1088705"/>
            <a:ext cx="1337589" cy="719997"/>
            <a:chOff x="5414681" y="482575"/>
            <a:chExt cx="1337589" cy="719997"/>
          </a:xfrm>
        </p:grpSpPr>
        <p:sp>
          <p:nvSpPr>
            <p:cNvPr id="127" name="圆角矩形 126"/>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五公开</a:t>
              </a:r>
              <a:endParaRPr lang="en-US" altLang="zh-CN" sz="1600" kern="1200" dirty="0">
                <a:solidFill>
                  <a:schemeClr val="tx1"/>
                </a:solidFill>
                <a:latin typeface="微软雅黑" panose="020B0503020204020204" charset="-122"/>
                <a:ea typeface="微软雅黑" panose="020B0503020204020204" charset="-122"/>
              </a:endParaRPr>
            </a:p>
          </p:txBody>
        </p:sp>
      </p:grpSp>
      <p:sp>
        <p:nvSpPr>
          <p:cNvPr id="129" name="直接连接符 68"/>
          <p:cNvSpPr/>
          <p:nvPr/>
        </p:nvSpPr>
        <p:spPr>
          <a:xfrm>
            <a:off x="3570566" y="1808702"/>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04325"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570566" y="1808702"/>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04325"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570566" y="180870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04325"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570566" y="1808702"/>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04325"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570566" y="180870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04325"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767963"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774018" y="5094624"/>
            <a:ext cx="1058330" cy="291307"/>
            <a:chOff x="268922" y="4301913"/>
            <a:chExt cx="1070071" cy="395999"/>
          </a:xfrm>
        </p:grpSpPr>
        <p:sp>
          <p:nvSpPr>
            <p:cNvPr id="226" name="圆角矩形 22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人事信息</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787270"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782425"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审计报告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780913"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35994" y="1767736"/>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35994" y="205397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27587" y="248886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35993" y="29522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30576" y="339589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40839" y="387779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40839" y="43235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21532" y="478957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35994" y="524027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47606" y="57448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21532" y="615990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30575" y="6531478"/>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19050"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07580"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096110"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096110"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084640"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084640"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政府工作报告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080365" y="4645463"/>
            <a:ext cx="1058330" cy="291307"/>
            <a:chOff x="268922" y="1369771"/>
            <a:chExt cx="1070071" cy="395999"/>
          </a:xfrm>
        </p:grpSpPr>
        <p:sp>
          <p:nvSpPr>
            <p:cNvPr id="270" name="圆角矩形 2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068895" y="5094623"/>
            <a:ext cx="1058330" cy="291307"/>
            <a:chOff x="268922" y="1369771"/>
            <a:chExt cx="1070071" cy="395999"/>
          </a:xfrm>
        </p:grpSpPr>
        <p:sp>
          <p:nvSpPr>
            <p:cNvPr id="273" name="圆角矩形 272"/>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市政协提案答复</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068895"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57425"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068895" y="6415121"/>
            <a:ext cx="1058330" cy="291307"/>
            <a:chOff x="268922" y="1369771"/>
            <a:chExt cx="1070071" cy="395999"/>
          </a:xfrm>
        </p:grpSpPr>
        <p:sp>
          <p:nvSpPr>
            <p:cNvPr id="282" name="圆角矩形 28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19050" y="1510772"/>
            <a:ext cx="1058330" cy="291307"/>
            <a:chOff x="268922" y="1369771"/>
            <a:chExt cx="1070071" cy="395999"/>
          </a:xfrm>
        </p:grpSpPr>
        <p:sp>
          <p:nvSpPr>
            <p:cNvPr id="285" name="圆角矩形 28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179612" y="1101959"/>
            <a:ext cx="1337589" cy="719997"/>
            <a:chOff x="1404" y="482575"/>
            <a:chExt cx="1337589" cy="719997"/>
          </a:xfrm>
        </p:grpSpPr>
        <p:sp>
          <p:nvSpPr>
            <p:cNvPr id="288" name="圆角矩形 28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重点领域信息公开</a:t>
              </a:r>
            </a:p>
          </p:txBody>
        </p:sp>
      </p:grpSp>
      <p:grpSp>
        <p:nvGrpSpPr>
          <p:cNvPr id="290" name="组合 289"/>
          <p:cNvGrpSpPr/>
          <p:nvPr/>
        </p:nvGrpSpPr>
        <p:grpSpPr>
          <a:xfrm>
            <a:off x="5447131"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47131"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47131"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47131"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47131"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47131"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32669"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38724"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51976"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47131"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45619"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00700" y="1780990"/>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00700" y="206722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192293" y="2502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00699" y="296550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195282" y="34091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05545" y="389105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05545" y="433676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186238" y="480283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00700" y="525353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12312" y="57580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186238" y="617315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195281" y="6544732"/>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797008"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785538"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774068" y="2802698"/>
            <a:ext cx="1058330" cy="291307"/>
            <a:chOff x="268922" y="1369771"/>
            <a:chExt cx="1070071" cy="395999"/>
          </a:xfrm>
        </p:grpSpPr>
        <p:sp>
          <p:nvSpPr>
            <p:cNvPr id="342" name="圆角矩形 34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774067" y="3273935"/>
            <a:ext cx="1191607" cy="446742"/>
            <a:chOff x="268922" y="1369771"/>
            <a:chExt cx="1070071" cy="395999"/>
          </a:xfrm>
        </p:grpSpPr>
        <p:sp>
          <p:nvSpPr>
            <p:cNvPr id="345" name="圆角矩形 34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15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196436" y="1106431"/>
            <a:ext cx="133758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p>
          </p:txBody>
        </p:sp>
      </p:grpSp>
      <p:grpSp>
        <p:nvGrpSpPr>
          <p:cNvPr id="420" name="组合 419"/>
          <p:cNvGrpSpPr/>
          <p:nvPr/>
        </p:nvGrpSpPr>
        <p:grpSpPr>
          <a:xfrm>
            <a:off x="8463955"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463955"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463955"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463955"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463955"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463955" y="4188861"/>
            <a:ext cx="1058330" cy="291307"/>
            <a:chOff x="268922" y="4301913"/>
            <a:chExt cx="1070071" cy="395999"/>
          </a:xfrm>
        </p:grpSpPr>
        <p:sp>
          <p:nvSpPr>
            <p:cNvPr id="436" name="圆角矩形 43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12106" y="1785462"/>
            <a:ext cx="5418" cy="2555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17524" y="207169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09117" y="250659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17523" y="296997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12106" y="341362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22369" y="389552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22369" y="4334514"/>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888632" y="1110903"/>
            <a:ext cx="1337589" cy="719997"/>
            <a:chOff x="1404" y="482575"/>
            <a:chExt cx="1337589" cy="719997"/>
          </a:xfrm>
        </p:grpSpPr>
        <p:sp>
          <p:nvSpPr>
            <p:cNvPr id="467" name="圆角矩形 466"/>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专题专栏</a:t>
              </a:r>
            </a:p>
          </p:txBody>
        </p:sp>
      </p:grpSp>
      <p:grpSp>
        <p:nvGrpSpPr>
          <p:cNvPr id="469" name="组合 468"/>
          <p:cNvGrpSpPr/>
          <p:nvPr/>
        </p:nvGrpSpPr>
        <p:grpSpPr>
          <a:xfrm>
            <a:off x="10156151"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56151"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56151"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09720" y="1789934"/>
            <a:ext cx="1"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09720" y="207616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01313" y="251106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09719" y="2974447"/>
            <a:ext cx="246431" cy="1"/>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栏目架构建设规划</a:t>
            </a:r>
          </a:p>
        </p:txBody>
      </p:sp>
      <p:grpSp>
        <p:nvGrpSpPr>
          <p:cNvPr id="41" name="组合 40"/>
          <p:cNvGrpSpPr/>
          <p:nvPr/>
        </p:nvGrpSpPr>
        <p:grpSpPr>
          <a:xfrm>
            <a:off x="501654" y="1181469"/>
            <a:ext cx="149240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769172" y="2001081"/>
            <a:ext cx="1180827"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769172" y="2429667"/>
            <a:ext cx="1180827"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769172" y="2885824"/>
            <a:ext cx="1180827"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769172" y="3343006"/>
            <a:ext cx="1180827"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769172" y="3820067"/>
            <a:ext cx="1180827"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522742" y="1860500"/>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22742" y="2146734"/>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14335" y="2581628"/>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22741" y="3045013"/>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17324" y="3488659"/>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27587" y="3977189"/>
            <a:ext cx="274954" cy="2"/>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4976200" y="1199195"/>
            <a:ext cx="149240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243718" y="2018807"/>
            <a:ext cx="1180827"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243718" y="2447393"/>
            <a:ext cx="1180827"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243718" y="2903550"/>
            <a:ext cx="1180827"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4997288" y="1878226"/>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4997288" y="2164460"/>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4988881" y="2599354"/>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4997288" y="3062740"/>
            <a:ext cx="274953"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2708114" y="1181471"/>
            <a:ext cx="1492409" cy="719997"/>
            <a:chOff x="1404" y="482575"/>
            <a:chExt cx="1337589" cy="719997"/>
          </a:xfrm>
        </p:grpSpPr>
        <p:sp>
          <p:nvSpPr>
            <p:cNvPr id="364" name="圆角矩形 363"/>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2975632" y="2001083"/>
            <a:ext cx="1180827" cy="291307"/>
            <a:chOff x="268922" y="1369771"/>
            <a:chExt cx="1070071" cy="395999"/>
          </a:xfrm>
        </p:grpSpPr>
        <p:sp>
          <p:nvSpPr>
            <p:cNvPr id="367" name="圆角矩形 3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2975632" y="2429669"/>
            <a:ext cx="1180827" cy="303923"/>
            <a:chOff x="268922" y="1932969"/>
            <a:chExt cx="1367165" cy="512149"/>
          </a:xfrm>
        </p:grpSpPr>
        <p:sp>
          <p:nvSpPr>
            <p:cNvPr id="370" name="圆角矩形 36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2975632" y="2885826"/>
            <a:ext cx="1180827" cy="291307"/>
            <a:chOff x="268922" y="2612318"/>
            <a:chExt cx="1070071" cy="395999"/>
          </a:xfrm>
        </p:grpSpPr>
        <p:sp>
          <p:nvSpPr>
            <p:cNvPr id="373" name="圆角矩形 372"/>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2975632" y="3343008"/>
            <a:ext cx="1180827" cy="291307"/>
            <a:chOff x="268922" y="3175516"/>
            <a:chExt cx="1070071" cy="395999"/>
          </a:xfrm>
        </p:grpSpPr>
        <p:sp>
          <p:nvSpPr>
            <p:cNvPr id="376" name="圆角矩形 375"/>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2729202" y="1860502"/>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2729202" y="2146736"/>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2720795" y="2581630"/>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2729201" y="3045015"/>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2723784" y="3488661"/>
            <a:ext cx="274954" cy="2"/>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353046" y="5115518"/>
            <a:ext cx="9180059" cy="460375"/>
          </a:xfrm>
          <a:prstGeom prst="rect">
            <a:avLst/>
          </a:prstGeom>
          <a:no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注：</a:t>
            </a:r>
            <a:r>
              <a:rPr lang="zh-CN" altLang="en-US" sz="1600" b="1" dirty="0">
                <a:solidFill>
                  <a:srgbClr val="FF0000"/>
                </a:solidFill>
                <a:latin typeface="微软雅黑" panose="020B0503020204020204" charset="-122"/>
                <a:ea typeface="微软雅黑" panose="020B0503020204020204" charset="-122"/>
              </a:rPr>
              <a:t>政务服务</a:t>
            </a:r>
            <a:r>
              <a:rPr lang="zh-CN" altLang="en-US" sz="1600" dirty="0">
                <a:latin typeface="微软雅黑" panose="020B0503020204020204" charset="-122"/>
                <a:ea typeface="微软雅黑" panose="020B0503020204020204" charset="-122"/>
              </a:rPr>
              <a:t>相关栏目可直接链接到广东省政务服务网或者合作区政务服务门户网站。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spc="300" dirty="0">
                <a:sym typeface="Arial" panose="020B0604020202020204" pitchFamily="34" charset="0"/>
              </a:rPr>
              <a:t>建设思路</a:t>
            </a:r>
            <a:endParaRPr lang="zh-CN" altLang="en-US" sz="3200" dirty="0"/>
          </a:p>
        </p:txBody>
      </p:sp>
      <p:sp>
        <p:nvSpPr>
          <p:cNvPr id="47" name="椭圆 34"/>
          <p:cNvSpPr/>
          <p:nvPr/>
        </p:nvSpPr>
        <p:spPr>
          <a:xfrm rot="10190714">
            <a:off x="4739553" y="2282489"/>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48" name="组合 47"/>
          <p:cNvGrpSpPr/>
          <p:nvPr/>
        </p:nvGrpSpPr>
        <p:grpSpPr>
          <a:xfrm rot="13303882">
            <a:off x="7787976" y="3950832"/>
            <a:ext cx="759550" cy="986833"/>
            <a:chOff x="4020870" y="2194485"/>
            <a:chExt cx="1102258" cy="1432090"/>
          </a:xfrm>
          <a:effectLst>
            <a:outerShdw blurRad="444500" dist="254000" dir="8100000" algn="tr" rotWithShape="0">
              <a:prstClr val="black">
                <a:alpha val="50000"/>
              </a:prstClr>
            </a:outerShdw>
          </a:effectLst>
        </p:grpSpPr>
        <p:sp>
          <p:nvSpPr>
            <p:cNvPr id="4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5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grpSp>
        <p:nvGrpSpPr>
          <p:cNvPr id="51" name="组合 50"/>
          <p:cNvGrpSpPr/>
          <p:nvPr/>
        </p:nvGrpSpPr>
        <p:grpSpPr>
          <a:xfrm rot="11594412">
            <a:off x="6223438" y="2372492"/>
            <a:ext cx="759550" cy="986833"/>
            <a:chOff x="4020870" y="2194485"/>
            <a:chExt cx="1102258" cy="1432090"/>
          </a:xfrm>
          <a:effectLst>
            <a:outerShdw blurRad="444500" dist="254000" dir="8100000" algn="tr" rotWithShape="0">
              <a:prstClr val="black">
                <a:alpha val="50000"/>
              </a:prstClr>
            </a:outerShdw>
          </a:effectLst>
        </p:grpSpPr>
        <p:sp>
          <p:nvSpPr>
            <p:cNvPr id="5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4" name="椭圆 34"/>
          <p:cNvSpPr/>
          <p:nvPr/>
        </p:nvSpPr>
        <p:spPr>
          <a:xfrm rot="13009338">
            <a:off x="7314184" y="3015351"/>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5" name="组合 54"/>
          <p:cNvGrpSpPr/>
          <p:nvPr/>
        </p:nvGrpSpPr>
        <p:grpSpPr>
          <a:xfrm rot="9469324">
            <a:off x="3558997" y="2784046"/>
            <a:ext cx="759550" cy="986833"/>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8" name="椭圆 34"/>
          <p:cNvSpPr/>
          <p:nvPr/>
        </p:nvSpPr>
        <p:spPr>
          <a:xfrm rot="8068240">
            <a:off x="2810458" y="3951376"/>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9" name="组合 58"/>
          <p:cNvGrpSpPr/>
          <p:nvPr/>
        </p:nvGrpSpPr>
        <p:grpSpPr>
          <a:xfrm>
            <a:off x="4797217" y="3657033"/>
            <a:ext cx="1612681" cy="1612685"/>
            <a:chOff x="3851771" y="1163107"/>
            <a:chExt cx="1402358" cy="1402358"/>
          </a:xfrm>
        </p:grpSpPr>
        <p:grpSp>
          <p:nvGrpSpPr>
            <p:cNvPr id="60" name="组合 5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63" name="椭圆 6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61" name="TextBox 60"/>
            <p:cNvSpPr txBox="1"/>
            <p:nvPr/>
          </p:nvSpPr>
          <p:spPr>
            <a:xfrm>
              <a:off x="4030123" y="1552357"/>
              <a:ext cx="1186820" cy="615563"/>
            </a:xfrm>
            <a:prstGeom prst="rect">
              <a:avLst/>
            </a:prstGeom>
            <a:noFill/>
          </p:spPr>
          <p:txBody>
            <a:bodyPr wrap="square" rtlCol="0">
              <a:spAutoFit/>
            </a:bodyPr>
            <a:lstStyle/>
            <a:p>
              <a:r>
                <a:rPr lang="zh-CN" altLang="en-US" sz="2000" spc="300" dirty="0">
                  <a:solidFill>
                    <a:srgbClr val="03A9F3"/>
                  </a:solidFill>
                  <a:latin typeface="微软雅黑" panose="020B0503020204020204" charset="-122"/>
                  <a:ea typeface="微软雅黑" panose="020B0503020204020204" charset="-122"/>
                  <a:sym typeface="Arial" panose="020B0604020202020204" pitchFamily="34" charset="0"/>
                </a:rPr>
                <a:t>达到网站考核标准</a:t>
              </a:r>
            </a:p>
          </p:txBody>
        </p:sp>
      </p:grpSp>
      <p:sp>
        <p:nvSpPr>
          <p:cNvPr id="64" name="TextBox 63"/>
          <p:cNvSpPr txBox="1"/>
          <p:nvPr/>
        </p:nvSpPr>
        <p:spPr>
          <a:xfrm>
            <a:off x="2997057" y="4291214"/>
            <a:ext cx="45719" cy="369332"/>
          </a:xfrm>
          <a:prstGeom prst="rect">
            <a:avLst/>
          </a:prstGeom>
          <a:noFill/>
        </p:spPr>
        <p:txBody>
          <a:bodyPr wrap="square" rtlCol="0">
            <a:spAutoFit/>
          </a:bodyPr>
          <a:lstStyle/>
          <a:p>
            <a:endParaRPr lang="zh-CN" altLang="en-US" dirty="0">
              <a:latin typeface="微软雅黑" panose="020B0503020204020204" charset="-122"/>
              <a:ea typeface="微软雅黑" panose="020B0503020204020204" charset="-122"/>
              <a:sym typeface="Arial" panose="020B0604020202020204" pitchFamily="34" charset="0"/>
            </a:endParaRPr>
          </a:p>
        </p:txBody>
      </p:sp>
      <p:sp>
        <p:nvSpPr>
          <p:cNvPr id="65" name="TextBox 64"/>
          <p:cNvSpPr txBox="1"/>
          <p:nvPr/>
        </p:nvSpPr>
        <p:spPr>
          <a:xfrm>
            <a:off x="3717063" y="2880814"/>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2</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6" name="TextBox 65"/>
          <p:cNvSpPr txBox="1"/>
          <p:nvPr/>
        </p:nvSpPr>
        <p:spPr>
          <a:xfrm>
            <a:off x="6371798" y="2474985"/>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4</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7" name="TextBox 66"/>
          <p:cNvSpPr txBox="1"/>
          <p:nvPr/>
        </p:nvSpPr>
        <p:spPr>
          <a:xfrm>
            <a:off x="8009138" y="4049586"/>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6</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8" name="TextBox 67"/>
          <p:cNvSpPr txBox="1"/>
          <p:nvPr/>
        </p:nvSpPr>
        <p:spPr>
          <a:xfrm>
            <a:off x="7535233" y="3074372"/>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5</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9" name="TextBox 68"/>
          <p:cNvSpPr txBox="1"/>
          <p:nvPr/>
        </p:nvSpPr>
        <p:spPr>
          <a:xfrm>
            <a:off x="4866578" y="2320918"/>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3</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0" name="TextBox 69"/>
          <p:cNvSpPr txBox="1"/>
          <p:nvPr/>
        </p:nvSpPr>
        <p:spPr>
          <a:xfrm>
            <a:off x="2814989" y="4048607"/>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1</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1" name="TextBox 70"/>
          <p:cNvSpPr txBox="1"/>
          <p:nvPr/>
        </p:nvSpPr>
        <p:spPr>
          <a:xfrm>
            <a:off x="583660" y="3465898"/>
            <a:ext cx="2413397"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各局办负责各自栏目并积极提供内容支撑保障。</a:t>
            </a:r>
          </a:p>
        </p:txBody>
      </p:sp>
      <p:sp>
        <p:nvSpPr>
          <p:cNvPr id="72" name="TextBox 71"/>
          <p:cNvSpPr txBox="1"/>
          <p:nvPr/>
        </p:nvSpPr>
        <p:spPr>
          <a:xfrm>
            <a:off x="1196502" y="2397862"/>
            <a:ext cx="232722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网站栏目内容更新频率达到中等偏上水平。</a:t>
            </a:r>
          </a:p>
        </p:txBody>
      </p:sp>
      <p:sp>
        <p:nvSpPr>
          <p:cNvPr id="76" name="TextBox 75"/>
          <p:cNvSpPr txBox="1"/>
          <p:nvPr/>
        </p:nvSpPr>
        <p:spPr>
          <a:xfrm>
            <a:off x="8570637" y="3659147"/>
            <a:ext cx="249492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积极向“深圳政府在线”相关功能、栏目提供支撑保障。</a:t>
            </a:r>
          </a:p>
        </p:txBody>
      </p:sp>
      <p:sp>
        <p:nvSpPr>
          <p:cNvPr id="107" name="TextBox 106"/>
          <p:cNvSpPr txBox="1"/>
          <p:nvPr/>
        </p:nvSpPr>
        <p:spPr>
          <a:xfrm>
            <a:off x="3929621" y="1591218"/>
            <a:ext cx="286729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充足的内容、技术运维人员提供内容更新、安全防范保障。</a:t>
            </a:r>
          </a:p>
        </p:txBody>
      </p:sp>
      <p:sp>
        <p:nvSpPr>
          <p:cNvPr id="108" name="TextBox 107"/>
          <p:cNvSpPr txBox="1"/>
          <p:nvPr/>
        </p:nvSpPr>
        <p:spPr>
          <a:xfrm>
            <a:off x="6952177" y="1796934"/>
            <a:ext cx="329316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有效利用广东省政务服务网、深圳市数据开放平台、深圳政府在线等平台功能。</a:t>
            </a:r>
          </a:p>
        </p:txBody>
      </p:sp>
      <p:sp>
        <p:nvSpPr>
          <p:cNvPr id="109" name="TextBox 108"/>
          <p:cNvSpPr txBox="1"/>
          <p:nvPr/>
        </p:nvSpPr>
        <p:spPr>
          <a:xfrm>
            <a:off x="8167751" y="2732307"/>
            <a:ext cx="2489487"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建立完善的内容报送、发布、审核管理体系，明确责任划分。</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847" y="5930023"/>
            <a:ext cx="4690655" cy="461114"/>
          </a:xfrm>
          <a:prstGeom prst="homePlate">
            <a:avLst>
              <a:gd name="adj" fmla="val 34324"/>
            </a:avLst>
          </a:prstGeom>
        </p:spPr>
      </p:pic>
      <p:sp>
        <p:nvSpPr>
          <p:cNvPr id="3" name="TextBox 60"/>
          <p:cNvSpPr txBox="1"/>
          <p:nvPr/>
        </p:nvSpPr>
        <p:spPr>
          <a:xfrm>
            <a:off x="3500729" y="5947735"/>
            <a:ext cx="4272280" cy="398780"/>
          </a:xfrm>
          <a:prstGeom prst="rect">
            <a:avLst/>
          </a:prstGeom>
          <a:noFill/>
        </p:spPr>
        <p:txBody>
          <a:bodyPr wrap="none" rtlCol="0">
            <a:spAutoFit/>
          </a:bodyPr>
          <a:lstStyle/>
          <a:p>
            <a:r>
              <a:rPr lang="zh-CN" altLang="en-US" sz="2000" b="1" spc="300" dirty="0">
                <a:latin typeface="微软雅黑" panose="020B0503020204020204" charset="-122"/>
                <a:ea typeface="微软雅黑" panose="020B0503020204020204" charset="-122"/>
                <a:sym typeface="Arial" panose="020B0604020202020204" pitchFamily="34" charset="0"/>
              </a:rPr>
              <a:t>建设思路：分步开发、逐步完善</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194" y="5913866"/>
            <a:ext cx="254645" cy="477271"/>
          </a:xfrm>
          <a:prstGeom prst="chevron">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分步开发</a:t>
            </a:r>
            <a:r>
              <a:rPr lang="en-US" altLang="zh-CN" sz="3200" dirty="0"/>
              <a:t>——</a:t>
            </a:r>
            <a:r>
              <a:rPr lang="zh-CN" altLang="en-US" sz="3200" dirty="0"/>
              <a:t>一期重点</a:t>
            </a:r>
          </a:p>
        </p:txBody>
      </p:sp>
      <p:grpSp>
        <p:nvGrpSpPr>
          <p:cNvPr id="22" name="组合 3"/>
          <p:cNvGrpSpPr/>
          <p:nvPr/>
        </p:nvGrpSpPr>
        <p:grpSpPr bwMode="auto">
          <a:xfrm>
            <a:off x="1732986" y="2359945"/>
            <a:ext cx="1734741" cy="1735931"/>
            <a:chOff x="0" y="0"/>
            <a:chExt cx="1970470" cy="1970470"/>
          </a:xfrm>
        </p:grpSpPr>
        <p:sp>
          <p:nvSpPr>
            <p:cNvPr id="23"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2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grpSp>
      <p:grpSp>
        <p:nvGrpSpPr>
          <p:cNvPr id="28" name="组合 27"/>
          <p:cNvGrpSpPr/>
          <p:nvPr/>
        </p:nvGrpSpPr>
        <p:grpSpPr>
          <a:xfrm>
            <a:off x="1999187" y="2608975"/>
            <a:ext cx="1244010" cy="1244013"/>
            <a:chOff x="4481014" y="1320593"/>
            <a:chExt cx="1244010" cy="1244013"/>
          </a:xfrm>
        </p:grpSpPr>
        <p:grpSp>
          <p:nvGrpSpPr>
            <p:cNvPr id="29"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32" name="椭圆 3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30" name="文本框 3"/>
            <p:cNvSpPr>
              <a:spLocks noChangeArrowheads="1"/>
            </p:cNvSpPr>
            <p:nvPr/>
          </p:nvSpPr>
          <p:spPr bwMode="auto">
            <a:xfrm>
              <a:off x="4732411" y="1497806"/>
              <a:ext cx="741214"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微软雅黑" panose="020B0503020204020204" charset="-122"/>
                  <a:ea typeface="微软雅黑" panose="020B0503020204020204" charset="-122"/>
                  <a:sym typeface="Arial" panose="020B0604020202020204" pitchFamily="34" charset="0"/>
                </a:rPr>
                <a:t>Step</a:t>
              </a:r>
              <a:endParaRPr lang="en-US" altLang="zh-CN" sz="2700" dirty="0">
                <a:solidFill>
                  <a:srgbClr val="03A9F3"/>
                </a:solidFill>
                <a:latin typeface="微软雅黑" panose="020B0503020204020204" charset="-122"/>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微软雅黑" panose="020B0503020204020204" charset="-122"/>
                  <a:ea typeface="微软雅黑" panose="020B0503020204020204" charset="-122"/>
                  <a:sym typeface="Arial" panose="020B0604020202020204" pitchFamily="34" charset="0"/>
                </a:rPr>
                <a:t>01</a:t>
              </a:r>
              <a:endParaRPr lang="zh-CN" altLang="en-US" sz="4500" dirty="0">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16" name="矩形 17"/>
          <p:cNvSpPr>
            <a:spLocks noChangeArrowheads="1"/>
          </p:cNvSpPr>
          <p:nvPr/>
        </p:nvSpPr>
        <p:spPr bwMode="auto">
          <a:xfrm>
            <a:off x="4022030" y="1819304"/>
            <a:ext cx="4315301" cy="351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完善网站各项基本信息和网站生成平台申请。</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对标政府网站考核要求，搭建完整栏目架构，夯实基础。</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完成核心基础性栏目及考核指标的建设。</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按照深圳市政府网站考核要求实现上线栏目的内容更新。</a:t>
            </a:r>
          </a:p>
        </p:txBody>
      </p:sp>
      <p:sp>
        <p:nvSpPr>
          <p:cNvPr id="2" name="思想气泡: 云 1"/>
          <p:cNvSpPr/>
          <p:nvPr/>
        </p:nvSpPr>
        <p:spPr>
          <a:xfrm>
            <a:off x="8813259" y="996415"/>
            <a:ext cx="3066003" cy="16871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tips: </a:t>
            </a:r>
          </a:p>
          <a:p>
            <a:pPr marL="285750" indent="-285750">
              <a:buFont typeface="Wingdings" panose="05000000000000000000" pitchFamily="2" charset="2"/>
              <a:buChar char="Ø"/>
            </a:pPr>
            <a:r>
              <a:rPr lang="zh-CN" altLang="en-US" sz="1400" b="1" dirty="0">
                <a:solidFill>
                  <a:schemeClr val="bg1"/>
                </a:solidFill>
              </a:rPr>
              <a:t>申请暂不纳入政府网站考核范围</a:t>
            </a:r>
            <a:endParaRPr lang="en-US" altLang="zh-CN" sz="1400" b="1" dirty="0">
              <a:solidFill>
                <a:schemeClr val="bg1"/>
              </a:solidFill>
            </a:endParaRPr>
          </a:p>
          <a:p>
            <a:pPr marL="285750" indent="-285750">
              <a:buFont typeface="Wingdings" panose="05000000000000000000" pitchFamily="2" charset="2"/>
              <a:buChar char="Ø"/>
            </a:pPr>
            <a:r>
              <a:rPr lang="zh-CN" altLang="en-US" sz="1400" b="1" dirty="0">
                <a:solidFill>
                  <a:schemeClr val="bg1"/>
                </a:solidFill>
              </a:rPr>
              <a:t>技术开发、内容维护重度参与，互相配合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600" dirty="0"/>
              <a:t>4  </a:t>
            </a:r>
            <a:r>
              <a:rPr lang="zh-CN" altLang="en-US" sz="3600" dirty="0"/>
              <a:t>一期重点</a:t>
            </a:r>
            <a:r>
              <a:rPr lang="en-US" altLang="zh-CN" sz="3600" dirty="0"/>
              <a:t>——</a:t>
            </a:r>
            <a:r>
              <a:rPr lang="zh-CN" altLang="en-US" sz="3600" dirty="0"/>
              <a:t>考核指标</a:t>
            </a:r>
            <a:endParaRPr lang="zh-CN" altLang="en-US" dirty="0"/>
          </a:p>
        </p:txBody>
      </p:sp>
      <p:grpSp>
        <p:nvGrpSpPr>
          <p:cNvPr id="533" name="组合 532"/>
          <p:cNvGrpSpPr/>
          <p:nvPr/>
        </p:nvGrpSpPr>
        <p:grpSpPr>
          <a:xfrm>
            <a:off x="466558" y="1173338"/>
            <a:ext cx="1337589" cy="719997"/>
            <a:chOff x="1404" y="482575"/>
            <a:chExt cx="1337589" cy="719997"/>
          </a:xfrm>
          <a:solidFill>
            <a:srgbClr val="A9D18E"/>
          </a:solidFill>
        </p:grpSpPr>
        <p:sp>
          <p:nvSpPr>
            <p:cNvPr id="712" name="圆角矩形 711"/>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603548" y="19150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724375" y="2059243"/>
            <a:ext cx="1070071" cy="395999"/>
            <a:chOff x="268922" y="1369771"/>
            <a:chExt cx="1070071" cy="395999"/>
          </a:xfrm>
          <a:solidFill>
            <a:srgbClr val="A9D18E"/>
          </a:solidFill>
        </p:grpSpPr>
        <p:sp>
          <p:nvSpPr>
            <p:cNvPr id="710" name="圆角矩形 709"/>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603797" y="1898645"/>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735297" y="2627414"/>
            <a:ext cx="1596505" cy="358926"/>
            <a:chOff x="268922" y="1932969"/>
            <a:chExt cx="1367165" cy="512149"/>
          </a:xfrm>
          <a:solidFill>
            <a:srgbClr val="A9D18E"/>
          </a:solidFill>
        </p:grpSpPr>
        <p:sp>
          <p:nvSpPr>
            <p:cNvPr id="708" name="圆角矩形 707"/>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604235" y="1901632"/>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737184" y="3241155"/>
            <a:ext cx="1070071" cy="395999"/>
            <a:chOff x="268922" y="2612318"/>
            <a:chExt cx="1070071" cy="395999"/>
          </a:xfrm>
          <a:solidFill>
            <a:srgbClr val="A9D18E"/>
          </a:solidFill>
        </p:grpSpPr>
        <p:sp>
          <p:nvSpPr>
            <p:cNvPr id="706" name="圆角矩形 705"/>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ICP</a:t>
              </a: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604315" y="1832664"/>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749884" y="3789411"/>
            <a:ext cx="1070071" cy="395999"/>
            <a:chOff x="268922" y="3175516"/>
            <a:chExt cx="1070071" cy="395999"/>
          </a:xfrm>
          <a:solidFill>
            <a:srgbClr val="A9D18E"/>
          </a:solidFill>
        </p:grpSpPr>
        <p:sp>
          <p:nvSpPr>
            <p:cNvPr id="704" name="圆角矩形 703"/>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606493" y="1907704"/>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730298" y="4382262"/>
            <a:ext cx="1070071" cy="395999"/>
            <a:chOff x="268922" y="3738715"/>
            <a:chExt cx="1070071" cy="395999"/>
          </a:xfrm>
          <a:solidFill>
            <a:srgbClr val="A9D18E"/>
          </a:solidFill>
        </p:grpSpPr>
        <p:sp>
          <p:nvSpPr>
            <p:cNvPr id="702" name="圆角矩形 701"/>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602663" y="186585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734076" y="4939482"/>
            <a:ext cx="1070071" cy="395999"/>
            <a:chOff x="268922" y="4301913"/>
            <a:chExt cx="1070071" cy="395999"/>
          </a:xfrm>
          <a:solidFill>
            <a:srgbClr val="A9D18E"/>
          </a:solidFill>
        </p:grpSpPr>
        <p:sp>
          <p:nvSpPr>
            <p:cNvPr id="700" name="圆角矩形 699"/>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2341376" y="1175415"/>
            <a:ext cx="1337589" cy="719997"/>
            <a:chOff x="1702967" y="482575"/>
            <a:chExt cx="1337589" cy="719997"/>
          </a:xfrm>
          <a:solidFill>
            <a:srgbClr val="A9D18E"/>
          </a:solidFill>
        </p:grpSpPr>
        <p:sp>
          <p:nvSpPr>
            <p:cNvPr id="698" name="圆角矩形 697"/>
            <p:cNvSpPr/>
            <p:nvPr/>
          </p:nvSpPr>
          <p:spPr>
            <a:xfrm>
              <a:off x="17029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15</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2487476" y="1934909"/>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587498" y="2100779"/>
            <a:ext cx="1070071" cy="395999"/>
            <a:chOff x="1970485" y="1369771"/>
            <a:chExt cx="1070071" cy="395999"/>
          </a:xfrm>
          <a:solidFill>
            <a:srgbClr val="A9D18E"/>
          </a:solidFill>
        </p:grpSpPr>
        <p:sp>
          <p:nvSpPr>
            <p:cNvPr id="696" name="圆角矩形 695"/>
            <p:cNvSpPr/>
            <p:nvPr/>
          </p:nvSpPr>
          <p:spPr>
            <a:xfrm>
              <a:off x="1970485"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2487513" y="1899864"/>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588830" y="2643811"/>
            <a:ext cx="1070071" cy="395999"/>
            <a:chOff x="1970485" y="1932969"/>
            <a:chExt cx="1070071" cy="395999"/>
          </a:xfrm>
          <a:solidFill>
            <a:srgbClr val="A9D18E"/>
          </a:solidFill>
        </p:grpSpPr>
        <p:sp>
          <p:nvSpPr>
            <p:cNvPr id="694" name="圆角矩形 693"/>
            <p:cNvSpPr/>
            <p:nvPr/>
          </p:nvSpPr>
          <p:spPr>
            <a:xfrm>
              <a:off x="1970485" y="193296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2489855" y="192268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585687" y="3213445"/>
            <a:ext cx="1108160" cy="358777"/>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a:solidFill>
              <a:srgbClr val="A9D18E"/>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2485191" y="1890739"/>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5" name="直接连接符 37"/>
          <p:cNvSpPr/>
          <p:nvPr/>
        </p:nvSpPr>
        <p:spPr>
          <a:xfrm>
            <a:off x="2486730" y="1925335"/>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528550" y="3780526"/>
            <a:ext cx="1368775" cy="338635"/>
            <a:chOff x="1869388" y="3642403"/>
            <a:chExt cx="1272264" cy="396235"/>
          </a:xfrm>
          <a:solidFill>
            <a:srgbClr val="A9D18E"/>
          </a:solidFill>
        </p:grpSpPr>
        <p:sp>
          <p:nvSpPr>
            <p:cNvPr id="688" name="圆角矩形 687"/>
            <p:cNvSpPr/>
            <p:nvPr/>
          </p:nvSpPr>
          <p:spPr>
            <a:xfrm>
              <a:off x="1942277" y="364263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1869388" y="3642403"/>
              <a:ext cx="1272264"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a:t>
              </a:r>
            </a:p>
          </p:txBody>
        </p:sp>
      </p:grpSp>
      <p:sp>
        <p:nvSpPr>
          <p:cNvPr id="557" name="直接连接符 40"/>
          <p:cNvSpPr/>
          <p:nvPr/>
        </p:nvSpPr>
        <p:spPr>
          <a:xfrm>
            <a:off x="2489643" y="1873089"/>
            <a:ext cx="133758" cy="3181191"/>
          </a:xfrm>
          <a:custGeom>
            <a:avLst/>
            <a:gdLst/>
            <a:ahLst/>
            <a:cxnLst/>
            <a:rect l="0" t="0" r="0" b="0"/>
            <a:pathLst>
              <a:path>
                <a:moveTo>
                  <a:pt x="0" y="0"/>
                </a:moveTo>
                <a:lnTo>
                  <a:pt x="0" y="3181191"/>
                </a:lnTo>
                <a:lnTo>
                  <a:pt x="133758" y="31811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8" name="组合 557"/>
          <p:cNvGrpSpPr/>
          <p:nvPr/>
        </p:nvGrpSpPr>
        <p:grpSpPr>
          <a:xfrm>
            <a:off x="2586196" y="4275086"/>
            <a:ext cx="1127374" cy="378629"/>
            <a:chOff x="1970485" y="4185764"/>
            <a:chExt cx="1070071" cy="395999"/>
          </a:xfrm>
          <a:solidFill>
            <a:srgbClr val="A9D18E"/>
          </a:solidFill>
        </p:grpSpPr>
        <p:sp>
          <p:nvSpPr>
            <p:cNvPr id="686" name="圆角矩形 685"/>
            <p:cNvSpPr/>
            <p:nvPr/>
          </p:nvSpPr>
          <p:spPr>
            <a:xfrm>
              <a:off x="1970485" y="4185764"/>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7" name="圆角矩形 42"/>
            <p:cNvSpPr/>
            <p:nvPr/>
          </p:nvSpPr>
          <p:spPr>
            <a:xfrm>
              <a:off x="2015424" y="4239265"/>
              <a:ext cx="944971" cy="266917"/>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网页归档</a:t>
              </a:r>
            </a:p>
          </p:txBody>
        </p:sp>
      </p:grpSp>
      <p:grpSp>
        <p:nvGrpSpPr>
          <p:cNvPr id="560" name="组合 559"/>
          <p:cNvGrpSpPr/>
          <p:nvPr/>
        </p:nvGrpSpPr>
        <p:grpSpPr>
          <a:xfrm>
            <a:off x="2592051" y="4858336"/>
            <a:ext cx="1151244" cy="338434"/>
            <a:chOff x="1970485" y="4748962"/>
            <a:chExt cx="1551378" cy="395999"/>
          </a:xfrm>
          <a:solidFill>
            <a:srgbClr val="A9D18E"/>
          </a:solidFill>
        </p:grpSpPr>
        <p:sp>
          <p:nvSpPr>
            <p:cNvPr id="684" name="圆角矩形 683"/>
            <p:cNvSpPr/>
            <p:nvPr/>
          </p:nvSpPr>
          <p:spPr>
            <a:xfrm>
              <a:off x="1970485" y="4748962"/>
              <a:ext cx="1551378"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71665" y="4756757"/>
              <a:ext cx="1528182"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地图规范</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4339361" y="1874342"/>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4477061" y="2095169"/>
            <a:ext cx="1070071" cy="395999"/>
            <a:chOff x="3849537" y="1369771"/>
            <a:chExt cx="1070071" cy="395999"/>
          </a:xfrm>
        </p:grpSpPr>
        <p:sp>
          <p:nvSpPr>
            <p:cNvPr id="680" name="圆角矩形 679"/>
            <p:cNvSpPr/>
            <p:nvPr/>
          </p:nvSpPr>
          <p:spPr>
            <a:xfrm>
              <a:off x="384953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信息数据</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4" name="直接连接符 51"/>
          <p:cNvSpPr/>
          <p:nvPr/>
        </p:nvSpPr>
        <p:spPr>
          <a:xfrm>
            <a:off x="4338254" y="1889521"/>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4491081" y="2711537"/>
            <a:ext cx="1224022" cy="372803"/>
            <a:chOff x="3856261" y="1932969"/>
            <a:chExt cx="1380306" cy="512149"/>
          </a:xfrm>
        </p:grpSpPr>
        <p:sp>
          <p:nvSpPr>
            <p:cNvPr id="678" name="圆角矩形 677"/>
            <p:cNvSpPr/>
            <p:nvPr/>
          </p:nvSpPr>
          <p:spPr>
            <a:xfrm>
              <a:off x="3856261" y="1932969"/>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1"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政策解读</a:t>
              </a:r>
            </a:p>
          </p:txBody>
        </p:sp>
      </p:grpSp>
      <p:sp>
        <p:nvSpPr>
          <p:cNvPr id="566" name="直接连接符 54"/>
          <p:cNvSpPr/>
          <p:nvPr/>
        </p:nvSpPr>
        <p:spPr>
          <a:xfrm>
            <a:off x="4339210" y="1889521"/>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4489963" y="3322202"/>
            <a:ext cx="1196799" cy="391260"/>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交流互动</a:t>
              </a:r>
            </a:p>
          </p:txBody>
        </p:sp>
      </p:grpSp>
      <p:sp>
        <p:nvSpPr>
          <p:cNvPr id="568" name="直接连接符 57"/>
          <p:cNvSpPr/>
          <p:nvPr/>
        </p:nvSpPr>
        <p:spPr>
          <a:xfrm>
            <a:off x="4339059" y="1878912"/>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4487815" y="3900914"/>
            <a:ext cx="1070071" cy="395999"/>
            <a:chOff x="3856261" y="3291666"/>
            <a:chExt cx="1070071" cy="395999"/>
          </a:xfrm>
        </p:grpSpPr>
        <p:sp>
          <p:nvSpPr>
            <p:cNvPr id="674" name="圆角矩形 673"/>
            <p:cNvSpPr/>
            <p:nvPr/>
          </p:nvSpPr>
          <p:spPr>
            <a:xfrm>
              <a:off x="3856261" y="329166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9" y="33032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服务规范</a:t>
              </a:r>
            </a:p>
          </p:txBody>
        </p:sp>
      </p:grpSp>
      <p:sp>
        <p:nvSpPr>
          <p:cNvPr id="570" name="直接连接符 60"/>
          <p:cNvSpPr/>
          <p:nvPr/>
        </p:nvSpPr>
        <p:spPr>
          <a:xfrm>
            <a:off x="4338908" y="1963353"/>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4476454" y="4566807"/>
            <a:ext cx="1070071" cy="395999"/>
            <a:chOff x="3856261" y="3854864"/>
            <a:chExt cx="1070071" cy="39599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67859" y="38664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grpSp>
        <p:nvGrpSpPr>
          <p:cNvPr id="574" name="组合 573"/>
          <p:cNvGrpSpPr/>
          <p:nvPr/>
        </p:nvGrpSpPr>
        <p:grpSpPr>
          <a:xfrm>
            <a:off x="6141369" y="1191918"/>
            <a:ext cx="1376076" cy="686994"/>
            <a:chOff x="5414681" y="482575"/>
            <a:chExt cx="1337589" cy="719997"/>
          </a:xfrm>
        </p:grpSpPr>
        <p:sp>
          <p:nvSpPr>
            <p:cNvPr id="668" name="圆角矩形 667"/>
            <p:cNvSpPr/>
            <p:nvPr/>
          </p:nvSpPr>
          <p:spPr>
            <a:xfrm>
              <a:off x="5414681" y="482575"/>
              <a:ext cx="1337589" cy="719997"/>
            </a:xfrm>
            <a:prstGeom prst="roundRect">
              <a:avLst>
                <a:gd name="adj" fmla="val 10000"/>
              </a:avLst>
            </a:prstGeom>
            <a:solidFill>
              <a:srgbClr val="A9D18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13</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6332131" y="186765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6460090" y="2073711"/>
            <a:ext cx="1070071" cy="395999"/>
            <a:chOff x="5682199" y="1369771"/>
            <a:chExt cx="1070071" cy="395999"/>
          </a:xfrm>
          <a:solidFill>
            <a:srgbClr val="A9D18E"/>
          </a:solidFill>
        </p:grpSpPr>
        <p:sp>
          <p:nvSpPr>
            <p:cNvPr id="666" name="圆角矩形 665"/>
            <p:cNvSpPr/>
            <p:nvPr/>
          </p:nvSpPr>
          <p:spPr>
            <a:xfrm>
              <a:off x="5682199"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日常监测</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7" name="直接连接符 71"/>
          <p:cNvSpPr/>
          <p:nvPr/>
        </p:nvSpPr>
        <p:spPr>
          <a:xfrm>
            <a:off x="6332913" y="1902366"/>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6471688" y="2632892"/>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绩效考核</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9" name="直接连接符 74"/>
          <p:cNvSpPr/>
          <p:nvPr/>
        </p:nvSpPr>
        <p:spPr>
          <a:xfrm>
            <a:off x="6333268" y="197209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6484055" y="3249172"/>
            <a:ext cx="1070071" cy="395999"/>
            <a:chOff x="5682199" y="2496168"/>
            <a:chExt cx="1070071" cy="395999"/>
          </a:xfrm>
          <a:solidFill>
            <a:srgbClr val="A9D18E"/>
          </a:solidFill>
        </p:grpSpPr>
        <p:sp>
          <p:nvSpPr>
            <p:cNvPr id="662" name="圆角矩形 661"/>
            <p:cNvSpPr/>
            <p:nvPr/>
          </p:nvSpPr>
          <p:spPr>
            <a:xfrm>
              <a:off x="5682199"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监督举报</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1" name="直接连接符 77"/>
          <p:cNvSpPr/>
          <p:nvPr/>
        </p:nvSpPr>
        <p:spPr>
          <a:xfrm>
            <a:off x="6335198" y="1959631"/>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6473094" y="3832988"/>
            <a:ext cx="1070071" cy="395999"/>
            <a:chOff x="5682199" y="3059367"/>
            <a:chExt cx="1070071" cy="395999"/>
          </a:xfrm>
          <a:solidFill>
            <a:srgbClr val="A9D18E"/>
          </a:solidFill>
        </p:grpSpPr>
        <p:sp>
          <p:nvSpPr>
            <p:cNvPr id="660" name="圆角矩形 659"/>
            <p:cNvSpPr/>
            <p:nvPr/>
          </p:nvSpPr>
          <p:spPr>
            <a:xfrm>
              <a:off x="5682199"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集约整合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3" name="直接连接符 80"/>
          <p:cNvSpPr/>
          <p:nvPr/>
        </p:nvSpPr>
        <p:spPr>
          <a:xfrm>
            <a:off x="6332131" y="201566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6483286" y="4459647"/>
            <a:ext cx="1070071" cy="395999"/>
            <a:chOff x="5682199" y="3622565"/>
            <a:chExt cx="1070071" cy="395999"/>
          </a:xfrm>
          <a:solidFill>
            <a:srgbClr val="A9D18E"/>
          </a:solidFill>
        </p:grpSpPr>
        <p:sp>
          <p:nvSpPr>
            <p:cNvPr id="658" name="圆角矩形 657"/>
            <p:cNvSpPr/>
            <p:nvPr/>
          </p:nvSpPr>
          <p:spPr>
            <a:xfrm>
              <a:off x="5682199"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59" name="圆角矩形 82"/>
            <p:cNvSpPr/>
            <p:nvPr/>
          </p:nvSpPr>
          <p:spPr>
            <a:xfrm>
              <a:off x="5693797"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年度评议</a:t>
              </a:r>
            </a:p>
          </p:txBody>
        </p:sp>
      </p:grpSp>
      <p:grpSp>
        <p:nvGrpSpPr>
          <p:cNvPr id="585" name="组合 584"/>
          <p:cNvGrpSpPr/>
          <p:nvPr/>
        </p:nvGrpSpPr>
        <p:grpSpPr>
          <a:xfrm>
            <a:off x="8066545" y="1167511"/>
            <a:ext cx="1376076" cy="698340"/>
            <a:chOff x="7086667" y="482575"/>
            <a:chExt cx="1337589" cy="719997"/>
          </a:xfrm>
          <a:solidFill>
            <a:srgbClr val="A9D18E"/>
          </a:solidFill>
        </p:grpSpPr>
        <p:sp>
          <p:nvSpPr>
            <p:cNvPr id="656" name="圆角矩形 655"/>
            <p:cNvSpPr/>
            <p:nvPr/>
          </p:nvSpPr>
          <p:spPr>
            <a:xfrm>
              <a:off x="70866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8274897" y="1840787"/>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8411722" y="1960492"/>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移动适配</a:t>
              </a:r>
            </a:p>
          </p:txBody>
        </p:sp>
      </p:grpSp>
      <p:sp>
        <p:nvSpPr>
          <p:cNvPr id="588" name="直接连接符 88"/>
          <p:cNvSpPr/>
          <p:nvPr/>
        </p:nvSpPr>
        <p:spPr>
          <a:xfrm>
            <a:off x="8274897" y="1874379"/>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8378330" y="2571677"/>
            <a:ext cx="1093791" cy="404798"/>
            <a:chOff x="7330465" y="1932969"/>
            <a:chExt cx="1093791" cy="404798"/>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30465" y="19649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8274549" y="187891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8417370" y="3159429"/>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a:solidFill>
              <a:srgbClr val="A9D18E">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站点地图</a:t>
              </a:r>
            </a:p>
          </p:txBody>
        </p:sp>
      </p:grpSp>
      <p:sp>
        <p:nvSpPr>
          <p:cNvPr id="592" name="直接连接符 94"/>
          <p:cNvSpPr/>
          <p:nvPr/>
        </p:nvSpPr>
        <p:spPr>
          <a:xfrm>
            <a:off x="8273335" y="1916814"/>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8412009" y="3770614"/>
            <a:ext cx="1078645" cy="395999"/>
            <a:chOff x="7365783" y="3059367"/>
            <a:chExt cx="1078645" cy="395999"/>
          </a:xfrm>
          <a:solidFill>
            <a:srgbClr val="A9D18E"/>
          </a:solidFill>
        </p:grpSpPr>
        <p:sp>
          <p:nvSpPr>
            <p:cNvPr id="648" name="圆角矩形 647"/>
            <p:cNvSpPr/>
            <p:nvPr/>
          </p:nvSpPr>
          <p:spPr>
            <a:xfrm>
              <a:off x="7374357"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49" name="圆角矩形 96"/>
            <p:cNvSpPr/>
            <p:nvPr/>
          </p:nvSpPr>
          <p:spPr>
            <a:xfrm>
              <a:off x="73657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分享功能</a:t>
              </a:r>
            </a:p>
          </p:txBody>
        </p:sp>
      </p:grpSp>
      <p:sp>
        <p:nvSpPr>
          <p:cNvPr id="594" name="直接连接符 97"/>
          <p:cNvSpPr/>
          <p:nvPr/>
        </p:nvSpPr>
        <p:spPr>
          <a:xfrm>
            <a:off x="8274741" y="199048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8397228" y="4393860"/>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a:solidFill>
              <a:srgbClr val="A9D18E"/>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10149812" y="188750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10230490" y="2121275"/>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公开保障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9" name="直接连接符 105"/>
          <p:cNvSpPr/>
          <p:nvPr/>
        </p:nvSpPr>
        <p:spPr>
          <a:xfrm>
            <a:off x="10153510" y="1963491"/>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10269700" y="2757138"/>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服务保障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1" name="直接连接符 108"/>
          <p:cNvSpPr/>
          <p:nvPr/>
        </p:nvSpPr>
        <p:spPr>
          <a:xfrm>
            <a:off x="10154847" y="1890451"/>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10283298" y="3357428"/>
            <a:ext cx="1082635" cy="339078"/>
            <a:chOff x="8997856" y="2508883"/>
            <a:chExt cx="1082635" cy="537784"/>
          </a:xfrm>
        </p:grpSpPr>
        <p:sp>
          <p:nvSpPr>
            <p:cNvPr id="638" name="圆角矩形 637"/>
            <p:cNvSpPr/>
            <p:nvPr/>
          </p:nvSpPr>
          <p:spPr>
            <a:xfrm>
              <a:off x="8997856" y="2508883"/>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互动保障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3" name="直接连接符 111"/>
          <p:cNvSpPr/>
          <p:nvPr/>
        </p:nvSpPr>
        <p:spPr>
          <a:xfrm>
            <a:off x="10152642" y="187231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10253686" y="3959815"/>
            <a:ext cx="1142415" cy="367182"/>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英文版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5" name="直接连接符 114"/>
          <p:cNvSpPr/>
          <p:nvPr/>
        </p:nvSpPr>
        <p:spPr>
          <a:xfrm>
            <a:off x="10151734" y="186585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10269700" y="4623727"/>
            <a:ext cx="1135880" cy="33907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年度任务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184" name="直接连接符 97">
            <a:extLst>
              <a:ext uri="{FF2B5EF4-FFF2-40B4-BE49-F238E27FC236}">
                <a16:creationId xmlns:a16="http://schemas.microsoft.com/office/drawing/2014/main" xmlns="" id="{B49E7780-3D9B-4F44-B9E0-ABC57D543295}"/>
              </a:ext>
            </a:extLst>
          </p:cNvPr>
          <p:cNvSpPr/>
          <p:nvPr/>
        </p:nvSpPr>
        <p:spPr>
          <a:xfrm>
            <a:off x="8275697" y="260351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89" name="组合 188">
            <a:extLst>
              <a:ext uri="{FF2B5EF4-FFF2-40B4-BE49-F238E27FC236}">
                <a16:creationId xmlns:a16="http://schemas.microsoft.com/office/drawing/2014/main" xmlns="" id="{E53AE9FB-0CAC-43E7-8BE2-E9832F5E1F73}"/>
              </a:ext>
            </a:extLst>
          </p:cNvPr>
          <p:cNvGrpSpPr/>
          <p:nvPr/>
        </p:nvGrpSpPr>
        <p:grpSpPr>
          <a:xfrm>
            <a:off x="8411722" y="5027310"/>
            <a:ext cx="1070071" cy="395999"/>
            <a:chOff x="7354185" y="3622565"/>
            <a:chExt cx="1070071" cy="395999"/>
          </a:xfrm>
          <a:solidFill>
            <a:srgbClr val="A9D18E"/>
          </a:solidFill>
        </p:grpSpPr>
        <p:sp>
          <p:nvSpPr>
            <p:cNvPr id="190" name="圆角矩形 645">
              <a:extLst>
                <a:ext uri="{FF2B5EF4-FFF2-40B4-BE49-F238E27FC236}">
                  <a16:creationId xmlns:a16="http://schemas.microsoft.com/office/drawing/2014/main" xmlns="" id="{88F0085C-16B1-4A9C-AFAB-C9FD8E684531}"/>
                </a:ext>
              </a:extLst>
            </p:cNvPr>
            <p:cNvSpPr/>
            <p:nvPr/>
          </p:nvSpPr>
          <p:spPr>
            <a:xfrm>
              <a:off x="73541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99">
              <a:extLst>
                <a:ext uri="{FF2B5EF4-FFF2-40B4-BE49-F238E27FC236}">
                  <a16:creationId xmlns:a16="http://schemas.microsoft.com/office/drawing/2014/main" xmlns="" id="{609F46D2-533F-46E4-A404-E65FCC73D66A}"/>
                </a:ext>
              </a:extLst>
            </p:cNvPr>
            <p:cNvSpPr/>
            <p:nvPr/>
          </p:nvSpPr>
          <p:spPr>
            <a:xfrm>
              <a:off x="73657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300" kern="1200" dirty="0">
                  <a:solidFill>
                    <a:schemeClr val="tx1"/>
                  </a:solidFill>
                  <a:latin typeface="微软雅黑" panose="020B0503020204020204" charset="-122"/>
                  <a:ea typeface="微软雅黑" panose="020B0503020204020204" charset="-122"/>
                </a:rPr>
                <a:t>网页归档</a:t>
              </a:r>
            </a:p>
          </p:txBody>
        </p:sp>
      </p:grpSp>
      <p:sp>
        <p:nvSpPr>
          <p:cNvPr id="153" name="矩形 152"/>
          <p:cNvSpPr/>
          <p:nvPr/>
        </p:nvSpPr>
        <p:spPr bwMode="auto">
          <a:xfrm>
            <a:off x="3705860" y="6301740"/>
            <a:ext cx="2705100" cy="44259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4" name="组合 153"/>
          <p:cNvGrpSpPr/>
          <p:nvPr/>
        </p:nvGrpSpPr>
        <p:grpSpPr>
          <a:xfrm>
            <a:off x="4181581" y="6387168"/>
            <a:ext cx="669226" cy="240239"/>
            <a:chOff x="268922" y="4301913"/>
            <a:chExt cx="1070071" cy="395999"/>
          </a:xfrm>
          <a:solidFill>
            <a:schemeClr val="accent6">
              <a:lumMod val="60000"/>
              <a:lumOff val="40000"/>
            </a:schemeClr>
          </a:solidFill>
        </p:grpSpPr>
        <p:sp>
          <p:nvSpPr>
            <p:cNvPr id="155" name="圆角矩形 154"/>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6" name="圆角矩形 22"/>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60" name="TextBox 7"/>
          <p:cNvSpPr txBox="1"/>
          <p:nvPr/>
        </p:nvSpPr>
        <p:spPr>
          <a:xfrm>
            <a:off x="4877435" y="6301740"/>
            <a:ext cx="1209040" cy="368300"/>
          </a:xfrm>
          <a:prstGeom prst="rect">
            <a:avLst/>
          </a:prstGeom>
          <a:noFill/>
        </p:spPr>
        <p:txBody>
          <a:bodyPr wrap="square" rtlCol="0">
            <a:spAutoFit/>
          </a:bodyPr>
          <a:lstStyle/>
          <a:p>
            <a:pPr algn="ct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161" name="组合 160"/>
          <p:cNvGrpSpPr/>
          <p:nvPr/>
        </p:nvGrpSpPr>
        <p:grpSpPr>
          <a:xfrm>
            <a:off x="9920275" y="1144726"/>
            <a:ext cx="1530027" cy="719997"/>
            <a:chOff x="3550256" y="482575"/>
            <a:chExt cx="1530027" cy="719997"/>
          </a:xfrm>
          <a:solidFill>
            <a:schemeClr val="bg1"/>
          </a:solidFill>
        </p:grpSpPr>
        <p:sp>
          <p:nvSpPr>
            <p:cNvPr id="162" name="圆角矩形 161"/>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3"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400" dirty="0" smtClean="0">
                  <a:solidFill>
                    <a:schemeClr val="tx1"/>
                  </a:solidFill>
                  <a:latin typeface="微软雅黑" panose="020B0503020204020204" charset="-122"/>
                  <a:ea typeface="微软雅黑" panose="020B0503020204020204" charset="-122"/>
                </a:rPr>
                <a:t>支撑保障</a:t>
              </a:r>
              <a:endParaRPr lang="en-US" altLang="zh-CN" sz="1400" dirty="0" smtClean="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dirty="0" smtClean="0">
                  <a:solidFill>
                    <a:schemeClr val="tx1"/>
                  </a:solidFill>
                  <a:latin typeface="微软雅黑" panose="020B0503020204020204" charset="-122"/>
                  <a:ea typeface="微软雅黑" panose="020B0503020204020204" charset="-122"/>
                </a:rPr>
                <a:t>11</a:t>
              </a:r>
              <a:endParaRPr lang="en-US" altLang="zh-CN" sz="1400" kern="1200" dirty="0">
                <a:solidFill>
                  <a:schemeClr val="tx1"/>
                </a:solidFill>
                <a:latin typeface="微软雅黑" panose="020B0503020204020204" charset="-122"/>
                <a:ea typeface="微软雅黑" panose="020B0503020204020204" charset="-122"/>
              </a:endParaRPr>
            </a:p>
          </p:txBody>
        </p:sp>
      </p:grpSp>
      <p:grpSp>
        <p:nvGrpSpPr>
          <p:cNvPr id="164" name="组合 163"/>
          <p:cNvGrpSpPr/>
          <p:nvPr/>
        </p:nvGrpSpPr>
        <p:grpSpPr>
          <a:xfrm>
            <a:off x="4160010" y="1161934"/>
            <a:ext cx="1530027" cy="719997"/>
            <a:chOff x="3550256" y="482575"/>
            <a:chExt cx="1530027" cy="719997"/>
          </a:xfrm>
          <a:solidFill>
            <a:schemeClr val="bg1"/>
          </a:solidFill>
        </p:grpSpPr>
        <p:sp>
          <p:nvSpPr>
            <p:cNvPr id="165" name="圆角矩形 164"/>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6"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400" dirty="0" smtClean="0">
                  <a:solidFill>
                    <a:schemeClr val="tx1"/>
                  </a:solidFill>
                  <a:latin typeface="微软雅黑" panose="020B0503020204020204" charset="-122"/>
                  <a:ea typeface="微软雅黑" panose="020B0503020204020204" charset="-122"/>
                </a:rPr>
                <a:t>网站内容</a:t>
              </a:r>
              <a:endParaRPr lang="en-US" altLang="zh-CN" sz="1400" dirty="0" smtClean="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smtClean="0">
                  <a:solidFill>
                    <a:schemeClr val="tx1"/>
                  </a:solidFill>
                  <a:latin typeface="微软雅黑" panose="020B0503020204020204" charset="-122"/>
                  <a:ea typeface="微软雅黑" panose="020B0503020204020204" charset="-122"/>
                </a:rPr>
                <a:t>32</a:t>
              </a:r>
              <a:endParaRPr lang="en-US" altLang="zh-CN" sz="1400" kern="1200" dirty="0">
                <a:solidFill>
                  <a:schemeClr val="tx1"/>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366336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554662" y="1088705"/>
            <a:ext cx="1337589" cy="719997"/>
            <a:chOff x="1404" y="482575"/>
            <a:chExt cx="1337589" cy="719997"/>
          </a:xfrm>
          <a:solidFill>
            <a:schemeClr val="bg2"/>
          </a:solidFill>
        </p:grpSpPr>
        <p:sp>
          <p:nvSpPr>
            <p:cNvPr id="42" name="圆角矩形 41"/>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政府信息公开</a:t>
              </a:r>
            </a:p>
          </p:txBody>
        </p:sp>
      </p:grpSp>
      <p:grpSp>
        <p:nvGrpSpPr>
          <p:cNvPr id="45" name="组合 44"/>
          <p:cNvGrpSpPr/>
          <p:nvPr/>
        </p:nvGrpSpPr>
        <p:grpSpPr>
          <a:xfrm>
            <a:off x="822181"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822181"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822181"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solidFill>
              <a:schemeClr val="accent6">
                <a:lumMod val="60000"/>
                <a:lumOff val="40000"/>
              </a:schemeClr>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822181"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822181"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822181"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76563" y="1088705"/>
            <a:ext cx="1337589" cy="719997"/>
            <a:chOff x="5414681" y="482575"/>
            <a:chExt cx="1337589" cy="719997"/>
          </a:xfrm>
          <a:solidFill>
            <a:schemeClr val="bg2"/>
          </a:solidFill>
        </p:grpSpPr>
        <p:sp>
          <p:nvSpPr>
            <p:cNvPr id="127" name="圆角矩形 126"/>
            <p:cNvSpPr/>
            <p:nvPr/>
          </p:nvSpPr>
          <p:spPr>
            <a:xfrm>
              <a:off x="5414681"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五公开</a:t>
              </a:r>
              <a:endParaRPr lang="en-US" altLang="zh-CN" sz="1600" kern="1200" dirty="0">
                <a:solidFill>
                  <a:schemeClr val="tx1"/>
                </a:solidFill>
              </a:endParaRPr>
            </a:p>
          </p:txBody>
        </p:sp>
      </p:grpSp>
      <p:sp>
        <p:nvSpPr>
          <p:cNvPr id="129" name="直接连接符 68"/>
          <p:cNvSpPr/>
          <p:nvPr/>
        </p:nvSpPr>
        <p:spPr>
          <a:xfrm>
            <a:off x="3610322" y="1808702"/>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44081"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610322" y="1808702"/>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44081"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610322" y="1808702"/>
            <a:ext cx="133758" cy="1491595"/>
          </a:xfrm>
          <a:custGeom>
            <a:avLst/>
            <a:gdLst/>
            <a:ahLst/>
            <a:cxnLst/>
            <a:rect l="0" t="0" r="0" b="0"/>
            <a:pathLst>
              <a:path>
                <a:moveTo>
                  <a:pt x="0" y="0"/>
                </a:moveTo>
                <a:lnTo>
                  <a:pt x="0" y="1491595"/>
                </a:lnTo>
                <a:lnTo>
                  <a:pt x="133758" y="1491595"/>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44081"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610322" y="1808702"/>
            <a:ext cx="133758" cy="2054794"/>
          </a:xfrm>
          <a:custGeom>
            <a:avLst/>
            <a:gdLst/>
            <a:ahLst/>
            <a:cxnLst/>
            <a:rect l="0" t="0" r="0" b="0"/>
            <a:pathLst>
              <a:path>
                <a:moveTo>
                  <a:pt x="0" y="0"/>
                </a:moveTo>
                <a:lnTo>
                  <a:pt x="0" y="2054794"/>
                </a:lnTo>
                <a:lnTo>
                  <a:pt x="133758" y="2054794"/>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44081"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610322" y="1808702"/>
            <a:ext cx="133758" cy="2617992"/>
          </a:xfrm>
          <a:custGeom>
            <a:avLst/>
            <a:gdLst/>
            <a:ahLst/>
            <a:cxnLst/>
            <a:rect l="0" t="0" r="0" b="0"/>
            <a:pathLst>
              <a:path>
                <a:moveTo>
                  <a:pt x="0" y="0"/>
                </a:moveTo>
                <a:lnTo>
                  <a:pt x="0" y="2617992"/>
                </a:lnTo>
                <a:lnTo>
                  <a:pt x="133758" y="2617992"/>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44081"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807719"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813774" y="5094624"/>
            <a:ext cx="1058330" cy="291307"/>
            <a:chOff x="268922" y="4301913"/>
            <a:chExt cx="1070071" cy="395999"/>
          </a:xfrm>
          <a:solidFill>
            <a:schemeClr val="accent6">
              <a:lumMod val="60000"/>
              <a:lumOff val="40000"/>
            </a:schemeClr>
          </a:solidFill>
        </p:grpSpPr>
        <p:sp>
          <p:nvSpPr>
            <p:cNvPr id="226" name="圆角矩形 225"/>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人事信息</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827026"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822181"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审计报告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820669"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75750" y="1767736"/>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75750" y="205397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67343" y="248886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75749" y="29522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70332" y="339589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80595" y="387779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80595" y="432351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61288" y="478957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75750" y="524027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87362" y="574481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61288" y="615990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70331" y="653147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58806"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47336"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135866"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135866"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124396"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124396"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政府工作报告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120121" y="4562273"/>
            <a:ext cx="1058330" cy="374498"/>
            <a:chOff x="268922" y="1369771"/>
            <a:chExt cx="1070071" cy="395999"/>
          </a:xfrm>
        </p:grpSpPr>
        <p:sp>
          <p:nvSpPr>
            <p:cNvPr id="270" name="圆角矩形 2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9165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108651" y="5011434"/>
            <a:ext cx="1058330" cy="382986"/>
            <a:chOff x="268922" y="1369771"/>
            <a:chExt cx="1070071" cy="404974"/>
          </a:xfrm>
        </p:grpSpPr>
        <p:sp>
          <p:nvSpPr>
            <p:cNvPr id="273" name="圆角矩形 272"/>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401942"/>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市政协提案答复</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108651"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97181"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108651" y="6415119"/>
            <a:ext cx="1035375" cy="337507"/>
            <a:chOff x="268922" y="1369771"/>
            <a:chExt cx="1070071" cy="409425"/>
          </a:xfrm>
        </p:grpSpPr>
        <p:sp>
          <p:nvSpPr>
            <p:cNvPr id="282" name="圆角矩形 28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406394"/>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58806" y="1510772"/>
            <a:ext cx="1058330" cy="291307"/>
            <a:chOff x="268922" y="1369771"/>
            <a:chExt cx="1070071" cy="395999"/>
          </a:xfrm>
          <a:solidFill>
            <a:schemeClr val="accent6">
              <a:lumMod val="60000"/>
              <a:lumOff val="40000"/>
            </a:schemeClr>
          </a:solidFill>
        </p:grpSpPr>
        <p:sp>
          <p:nvSpPr>
            <p:cNvPr id="285" name="圆角矩形 284"/>
            <p:cNvSpPr/>
            <p:nvPr/>
          </p:nvSpPr>
          <p:spPr>
            <a:xfrm>
              <a:off x="268922" y="1369771"/>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219368" y="1101959"/>
            <a:ext cx="1337589" cy="719997"/>
            <a:chOff x="1404" y="482575"/>
            <a:chExt cx="1337589" cy="719997"/>
          </a:xfrm>
          <a:solidFill>
            <a:schemeClr val="bg2"/>
          </a:solidFill>
        </p:grpSpPr>
        <p:sp>
          <p:nvSpPr>
            <p:cNvPr id="288" name="圆角矩形 28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重点领域信息公开</a:t>
              </a:r>
            </a:p>
          </p:txBody>
        </p:sp>
      </p:grpSp>
      <p:grpSp>
        <p:nvGrpSpPr>
          <p:cNvPr id="290" name="组合 289"/>
          <p:cNvGrpSpPr/>
          <p:nvPr/>
        </p:nvGrpSpPr>
        <p:grpSpPr>
          <a:xfrm>
            <a:off x="5486887"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86887"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86887"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86887"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86887"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86887"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72425"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78480"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91732"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86887"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85375"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40456" y="1780990"/>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40456" y="206722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232049" y="250211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40455" y="296550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235038" y="34091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45301" y="389105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45301" y="433676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225994" y="480283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40456" y="525353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52068" y="575807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225994" y="617315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235037" y="654473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836764"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825294"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833280" y="2708213"/>
            <a:ext cx="1058330" cy="717798"/>
            <a:chOff x="268922" y="1525525"/>
            <a:chExt cx="1070071" cy="664831"/>
          </a:xfrm>
        </p:grpSpPr>
        <p:sp>
          <p:nvSpPr>
            <p:cNvPr id="342" name="圆角矩形 341"/>
            <p:cNvSpPr/>
            <p:nvPr/>
          </p:nvSpPr>
          <p:spPr>
            <a:xfrm>
              <a:off x="268922" y="1595014"/>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1" y="1525525"/>
              <a:ext cx="1045073" cy="664831"/>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813823" y="3342026"/>
            <a:ext cx="1081227" cy="603864"/>
            <a:chOff x="268922" y="1369771"/>
            <a:chExt cx="1070071" cy="395999"/>
          </a:xfrm>
        </p:grpSpPr>
        <p:sp>
          <p:nvSpPr>
            <p:cNvPr id="345" name="圆角矩形 34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236192" y="1106431"/>
            <a:ext cx="1337589" cy="719997"/>
            <a:chOff x="1404" y="482575"/>
            <a:chExt cx="1337589" cy="719997"/>
          </a:xfrm>
          <a:solidFill>
            <a:schemeClr val="bg2"/>
          </a:solidFill>
        </p:grpSpPr>
        <p:sp>
          <p:nvSpPr>
            <p:cNvPr id="418"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互动交流</a:t>
              </a:r>
            </a:p>
          </p:txBody>
        </p:sp>
      </p:grpSp>
      <p:grpSp>
        <p:nvGrpSpPr>
          <p:cNvPr id="420" name="组合 419"/>
          <p:cNvGrpSpPr/>
          <p:nvPr/>
        </p:nvGrpSpPr>
        <p:grpSpPr>
          <a:xfrm>
            <a:off x="8503711"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503711"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503711"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503711"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503711"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503711" y="4188861"/>
            <a:ext cx="1058330" cy="291307"/>
            <a:chOff x="268922" y="4301913"/>
            <a:chExt cx="1070071" cy="395999"/>
          </a:xfrm>
          <a:solidFill>
            <a:schemeClr val="bg1"/>
          </a:solidFill>
        </p:grpSpPr>
        <p:sp>
          <p:nvSpPr>
            <p:cNvPr id="436" name="圆角矩形 435"/>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51862" y="1785462"/>
            <a:ext cx="5418" cy="2555777"/>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57280" y="207169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48873" y="250659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57279" y="296997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51862" y="341362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62125" y="389552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62125" y="433451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928388" y="1110903"/>
            <a:ext cx="1337589" cy="719997"/>
            <a:chOff x="1404" y="482575"/>
            <a:chExt cx="1337589" cy="719997"/>
          </a:xfrm>
          <a:solidFill>
            <a:schemeClr val="bg2"/>
          </a:solidFill>
        </p:grpSpPr>
        <p:sp>
          <p:nvSpPr>
            <p:cNvPr id="467" name="圆角矩形 466"/>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专题专栏</a:t>
              </a:r>
            </a:p>
          </p:txBody>
        </p:sp>
      </p:grpSp>
      <p:grpSp>
        <p:nvGrpSpPr>
          <p:cNvPr id="469" name="组合 468"/>
          <p:cNvGrpSpPr/>
          <p:nvPr/>
        </p:nvGrpSpPr>
        <p:grpSpPr>
          <a:xfrm>
            <a:off x="10195907"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95907"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95907"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49476" y="1789934"/>
            <a:ext cx="1" cy="1184514"/>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49476" y="207616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41069" y="251106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49475" y="297444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15" name="组合 214"/>
          <p:cNvGrpSpPr/>
          <p:nvPr/>
        </p:nvGrpSpPr>
        <p:grpSpPr>
          <a:xfrm>
            <a:off x="9949475" y="4186391"/>
            <a:ext cx="1337589" cy="719997"/>
            <a:chOff x="1404" y="482575"/>
            <a:chExt cx="1337589" cy="719997"/>
          </a:xfrm>
          <a:solidFill>
            <a:schemeClr val="bg2"/>
          </a:solidFill>
        </p:grpSpPr>
        <p:sp>
          <p:nvSpPr>
            <p:cNvPr id="216"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7"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政务服务</a:t>
              </a:r>
            </a:p>
          </p:txBody>
        </p:sp>
      </p:grpSp>
      <p:sp>
        <p:nvSpPr>
          <p:cNvPr id="218" name="TextBox 7"/>
          <p:cNvSpPr txBox="1"/>
          <p:nvPr/>
        </p:nvSpPr>
        <p:spPr>
          <a:xfrm>
            <a:off x="8957945" y="6257925"/>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43206"/>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46101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846495" y="1378127"/>
            <a:ext cx="1337589" cy="719997"/>
            <a:chOff x="1404" y="482575"/>
            <a:chExt cx="1337589" cy="719997"/>
          </a:xfrm>
          <a:solidFill>
            <a:schemeClr val="accent6">
              <a:lumMod val="60000"/>
              <a:lumOff val="40000"/>
            </a:schemeClr>
          </a:solidFill>
        </p:grpSpPr>
        <p:sp>
          <p:nvSpPr>
            <p:cNvPr id="42" name="圆角矩形 41"/>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1114014" y="2197739"/>
            <a:ext cx="1058330" cy="291307"/>
            <a:chOff x="268922" y="1369771"/>
            <a:chExt cx="1070071" cy="395999"/>
          </a:xfrm>
          <a:solidFill>
            <a:schemeClr val="accent6">
              <a:lumMod val="60000"/>
              <a:lumOff val="40000"/>
            </a:schemeClr>
          </a:solidFill>
        </p:grpSpPr>
        <p:sp>
          <p:nvSpPr>
            <p:cNvPr id="46" name="圆角矩形 45"/>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1114014" y="2626325"/>
            <a:ext cx="1058330" cy="303923"/>
            <a:chOff x="268922" y="1932969"/>
            <a:chExt cx="1367165" cy="512149"/>
          </a:xfrm>
          <a:solidFill>
            <a:schemeClr val="accent6">
              <a:lumMod val="60000"/>
              <a:lumOff val="40000"/>
            </a:schemeClr>
          </a:solidFill>
        </p:grpSpPr>
        <p:sp>
          <p:nvSpPr>
            <p:cNvPr id="50" name="圆角矩形 4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1114014" y="3082482"/>
            <a:ext cx="1058330" cy="291307"/>
            <a:chOff x="268922" y="2612318"/>
            <a:chExt cx="1070071" cy="395999"/>
          </a:xfrm>
          <a:solidFill>
            <a:schemeClr val="accent6">
              <a:lumMod val="60000"/>
              <a:lumOff val="40000"/>
            </a:schemeClr>
          </a:solidFill>
        </p:grpSpPr>
        <p:sp>
          <p:nvSpPr>
            <p:cNvPr id="54" name="圆角矩形 53"/>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1114014" y="3539664"/>
            <a:ext cx="1058330" cy="291307"/>
            <a:chOff x="268922" y="3175516"/>
            <a:chExt cx="1070071" cy="395999"/>
          </a:xfrm>
          <a:solidFill>
            <a:schemeClr val="accent6">
              <a:lumMod val="60000"/>
              <a:lumOff val="40000"/>
            </a:schemeClr>
          </a:solidFill>
        </p:grpSpPr>
        <p:sp>
          <p:nvSpPr>
            <p:cNvPr id="58" name="圆角矩形 57"/>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1114014" y="4016725"/>
            <a:ext cx="1058330" cy="291307"/>
            <a:chOff x="268922" y="3738715"/>
            <a:chExt cx="1070071" cy="395999"/>
          </a:xfrm>
          <a:solidFill>
            <a:schemeClr val="accent6">
              <a:lumMod val="60000"/>
              <a:lumOff val="40000"/>
            </a:schemeClr>
          </a:solidFill>
        </p:grpSpPr>
        <p:sp>
          <p:nvSpPr>
            <p:cNvPr id="62" name="圆角矩形 61"/>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867583" y="2057158"/>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867583" y="234339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859176" y="277828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867582" y="32416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862165" y="36853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872428" y="4173847"/>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5321041" y="1395853"/>
            <a:ext cx="1337589" cy="719997"/>
            <a:chOff x="1404" y="482575"/>
            <a:chExt cx="1337589" cy="719997"/>
          </a:xfrm>
          <a:solidFill>
            <a:schemeClr val="accent6">
              <a:lumMod val="60000"/>
              <a:lumOff val="40000"/>
            </a:schemeClr>
          </a:solidFill>
        </p:grpSpPr>
        <p:sp>
          <p:nvSpPr>
            <p:cNvPr id="418" name="圆角矩形 417"/>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588560" y="2215465"/>
            <a:ext cx="1058330" cy="291307"/>
            <a:chOff x="268922" y="1369771"/>
            <a:chExt cx="1070071" cy="395999"/>
          </a:xfrm>
          <a:solidFill>
            <a:schemeClr val="accent6">
              <a:lumMod val="60000"/>
              <a:lumOff val="40000"/>
            </a:schemeClr>
          </a:solidFill>
        </p:grpSpPr>
        <p:sp>
          <p:nvSpPr>
            <p:cNvPr id="421" name="圆角矩形 420"/>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588560" y="2644051"/>
            <a:ext cx="1058330" cy="303923"/>
            <a:chOff x="268922" y="1932969"/>
            <a:chExt cx="1367165" cy="512149"/>
          </a:xfrm>
          <a:solidFill>
            <a:schemeClr val="accent6">
              <a:lumMod val="60000"/>
              <a:lumOff val="40000"/>
            </a:schemeClr>
          </a:solidFill>
        </p:grpSpPr>
        <p:sp>
          <p:nvSpPr>
            <p:cNvPr id="424" name="圆角矩形 423"/>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588560" y="3100208"/>
            <a:ext cx="1058330" cy="291307"/>
            <a:chOff x="268922" y="2612318"/>
            <a:chExt cx="1070071" cy="395999"/>
          </a:xfrm>
          <a:solidFill>
            <a:schemeClr val="accent6">
              <a:lumMod val="60000"/>
              <a:lumOff val="40000"/>
            </a:schemeClr>
          </a:solidFill>
        </p:grpSpPr>
        <p:sp>
          <p:nvSpPr>
            <p:cNvPr id="427" name="圆角矩形 426"/>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5342129" y="2074884"/>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5342129" y="2361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5333722" y="27960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5342129" y="3259398"/>
            <a:ext cx="24643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3052955" y="1378129"/>
            <a:ext cx="1337589" cy="719997"/>
            <a:chOff x="1404" y="482575"/>
            <a:chExt cx="1337589" cy="719997"/>
          </a:xfrm>
          <a:solidFill>
            <a:schemeClr val="accent6">
              <a:lumMod val="60000"/>
              <a:lumOff val="40000"/>
            </a:schemeClr>
          </a:solidFill>
        </p:grpSpPr>
        <p:sp>
          <p:nvSpPr>
            <p:cNvPr id="364" name="圆角矩形 363"/>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3320474" y="2197741"/>
            <a:ext cx="1058330" cy="291307"/>
            <a:chOff x="268922" y="1369771"/>
            <a:chExt cx="1070071" cy="395999"/>
          </a:xfrm>
          <a:solidFill>
            <a:schemeClr val="accent6">
              <a:lumMod val="60000"/>
              <a:lumOff val="40000"/>
            </a:schemeClr>
          </a:solidFill>
        </p:grpSpPr>
        <p:sp>
          <p:nvSpPr>
            <p:cNvPr id="367" name="圆角矩形 366"/>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3320474" y="2626327"/>
            <a:ext cx="1058330" cy="303923"/>
            <a:chOff x="268922" y="1932969"/>
            <a:chExt cx="1367165" cy="512149"/>
          </a:xfrm>
          <a:solidFill>
            <a:schemeClr val="accent6">
              <a:lumMod val="60000"/>
              <a:lumOff val="40000"/>
            </a:schemeClr>
          </a:solidFill>
        </p:grpSpPr>
        <p:sp>
          <p:nvSpPr>
            <p:cNvPr id="370" name="圆角矩形 36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3320474" y="3082484"/>
            <a:ext cx="1058330" cy="291307"/>
            <a:chOff x="268922" y="2612318"/>
            <a:chExt cx="1070071" cy="395999"/>
          </a:xfrm>
          <a:solidFill>
            <a:schemeClr val="accent6">
              <a:lumMod val="60000"/>
              <a:lumOff val="40000"/>
            </a:schemeClr>
          </a:solidFill>
        </p:grpSpPr>
        <p:sp>
          <p:nvSpPr>
            <p:cNvPr id="373" name="圆角矩形 372"/>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3320474" y="3539666"/>
            <a:ext cx="1058330" cy="291307"/>
            <a:chOff x="268922" y="3175516"/>
            <a:chExt cx="1070071" cy="395999"/>
          </a:xfrm>
          <a:solidFill>
            <a:schemeClr val="accent6">
              <a:lumMod val="60000"/>
              <a:lumOff val="40000"/>
            </a:schemeClr>
          </a:solidFill>
        </p:grpSpPr>
        <p:sp>
          <p:nvSpPr>
            <p:cNvPr id="376" name="圆角矩形 375"/>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3074043" y="2057160"/>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3074043" y="234339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3065636" y="277828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3074042" y="324167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3068625" y="3685319"/>
            <a:ext cx="246431" cy="1"/>
          </a:xfrm>
          <a:prstGeom prst="line">
            <a:avLst/>
          </a:prstGeom>
        </p:spPr>
        <p:style>
          <a:lnRef idx="3">
            <a:schemeClr val="accent1"/>
          </a:lnRef>
          <a:fillRef idx="0">
            <a:schemeClr val="accent1"/>
          </a:fillRef>
          <a:effectRef idx="2">
            <a:schemeClr val="accent1"/>
          </a:effectRef>
          <a:fontRef idx="minor">
            <a:schemeClr val="tx1"/>
          </a:fontRef>
        </p:style>
      </p:cxnSp>
      <p:sp>
        <p:nvSpPr>
          <p:cNvPr id="218" name="TextBox 7"/>
          <p:cNvSpPr txBox="1"/>
          <p:nvPr/>
        </p:nvSpPr>
        <p:spPr>
          <a:xfrm>
            <a:off x="8957945" y="6240780"/>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26061"/>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36957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7353439" cy="683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10182" y="2258296"/>
            <a:ext cx="3527335" cy="1600438"/>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目录</a:t>
            </a:r>
            <a:endParaRPr lang="en-US" altLang="zh-CN" sz="5400" b="1" dirty="0">
              <a:solidFill>
                <a:schemeClr val="bg1"/>
              </a:solidFill>
              <a:latin typeface="微软雅黑" panose="020B0503020204020204" charset="-122"/>
              <a:ea typeface="微软雅黑" panose="020B0503020204020204" charset="-122"/>
            </a:endParaRPr>
          </a:p>
          <a:p>
            <a:pPr algn="ctr"/>
            <a:r>
              <a:rPr lang="en-US" altLang="zh-CN" sz="4400" b="1" dirty="0">
                <a:solidFill>
                  <a:schemeClr val="bg1"/>
                </a:solidFill>
                <a:latin typeface="微软雅黑" panose="020B0503020204020204" charset="-122"/>
                <a:ea typeface="微软雅黑" panose="020B0503020204020204" charset="-122"/>
              </a:rPr>
              <a:t>Contents</a:t>
            </a:r>
            <a:endParaRPr lang="zh-CN" altLang="en-US" sz="4400"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1119846" y="1065270"/>
            <a:ext cx="5719776" cy="4707890"/>
          </a:xfrm>
          <a:prstGeom prst="rect">
            <a:avLst/>
          </a:prstGeom>
          <a:noFill/>
        </p:spPr>
        <p:txBody>
          <a:bodyPr wrap="square" rtlCol="0">
            <a:spAutoFit/>
          </a:bodyPr>
          <a:lstStyle/>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网站现状</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建设规划</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建设成果</a:t>
            </a: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请示事项</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分步开发</a:t>
            </a:r>
            <a:r>
              <a:rPr lang="en-US" altLang="zh-CN" sz="3200" dirty="0"/>
              <a:t>——</a:t>
            </a:r>
            <a:r>
              <a:rPr lang="zh-CN" altLang="en-US" sz="3200" dirty="0"/>
              <a:t>二期重点</a:t>
            </a:r>
          </a:p>
        </p:txBody>
      </p:sp>
      <p:grpSp>
        <p:nvGrpSpPr>
          <p:cNvPr id="5" name="组合 3"/>
          <p:cNvGrpSpPr/>
          <p:nvPr/>
        </p:nvGrpSpPr>
        <p:grpSpPr bwMode="auto">
          <a:xfrm>
            <a:off x="1732986" y="2359945"/>
            <a:ext cx="1734741" cy="1735931"/>
            <a:chOff x="0" y="0"/>
            <a:chExt cx="1970470" cy="1970470"/>
          </a:xfrm>
        </p:grpSpPr>
        <p:sp>
          <p:nvSpPr>
            <p:cNvPr id="6"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8" name="组合 7"/>
          <p:cNvGrpSpPr/>
          <p:nvPr/>
        </p:nvGrpSpPr>
        <p:grpSpPr>
          <a:xfrm>
            <a:off x="1999187" y="2608975"/>
            <a:ext cx="1244010" cy="1244013"/>
            <a:chOff x="4481014" y="1320593"/>
            <a:chExt cx="1244010" cy="1244013"/>
          </a:xfrm>
        </p:grpSpPr>
        <p:grpSp>
          <p:nvGrpSpPr>
            <p:cNvPr id="9" name="组合 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sp>
            <p:nvSpPr>
              <p:cNvPr id="12" name="椭圆 1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0" name="文本框 3"/>
            <p:cNvSpPr>
              <a:spLocks noChangeArrowheads="1"/>
            </p:cNvSpPr>
            <p:nvPr/>
          </p:nvSpPr>
          <p:spPr bwMode="auto">
            <a:xfrm>
              <a:off x="4748440" y="1497806"/>
              <a:ext cx="709155"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Arial" panose="020B0604020202020204" pitchFamily="34" charset="0"/>
                  <a:ea typeface="微软雅黑" panose="020B0503020204020204" charset="-122"/>
                  <a:sym typeface="Arial" panose="020B0604020202020204" pitchFamily="34" charset="0"/>
                </a:rPr>
                <a:t>Step</a:t>
              </a:r>
              <a:endParaRPr lang="en-US" altLang="zh-CN" sz="2700" dirty="0">
                <a:solidFill>
                  <a:srgbClr val="03A9F3"/>
                </a:solidFill>
                <a:latin typeface="Arial" panose="020B0604020202020204" pitchFamily="34" charset="0"/>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Arial" panose="020B0604020202020204" pitchFamily="34" charset="0"/>
                  <a:ea typeface="微软雅黑" panose="020B0503020204020204" charset="-122"/>
                  <a:sym typeface="Arial" panose="020B0604020202020204" pitchFamily="34" charset="0"/>
                </a:rPr>
                <a:t>02</a:t>
              </a:r>
              <a:endParaRPr lang="zh-CN" altLang="en-US" sz="4500" dirty="0">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3" name="矩形 17"/>
          <p:cNvSpPr>
            <a:spLocks noChangeArrowheads="1"/>
          </p:cNvSpPr>
          <p:nvPr/>
        </p:nvSpPr>
        <p:spPr bwMode="auto">
          <a:xfrm>
            <a:off x="4020645" y="1780456"/>
            <a:ext cx="4438632" cy="35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针对重要栏目、重要功能进行开发，全面满足考核指标的要求。</a:t>
            </a: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建立完善的技术运维保障机制。</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由投资推广中心牵头，明确各栏目的内容保障主体部门，形成完善的内容报送机制，明确责任划分。</a:t>
            </a:r>
            <a:endParaRPr lang="en-US" altLang="zh-CN" sz="1600" b="1" dirty="0">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endPar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mn-ea"/>
                </a:rPr>
                <a:t>三</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建设成果</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进度概况</a:t>
            </a:r>
          </a:p>
        </p:txBody>
      </p:sp>
      <p:sp>
        <p:nvSpPr>
          <p:cNvPr id="152" name="等腰三角形 151"/>
          <p:cNvSpPr/>
          <p:nvPr>
            <p:custDataLst>
              <p:tags r:id="rId2"/>
            </p:custDataLst>
          </p:nvPr>
        </p:nvSpPr>
        <p:spPr>
          <a:xfrm rot="5400000">
            <a:off x="2064843" y="176072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3" name="等腰三角形 152"/>
          <p:cNvSpPr/>
          <p:nvPr>
            <p:custDataLst>
              <p:tags r:id="rId3"/>
            </p:custDataLst>
          </p:nvPr>
        </p:nvSpPr>
        <p:spPr>
          <a:xfrm rot="5400000">
            <a:off x="4696991"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6" name="矩形 155"/>
          <p:cNvSpPr/>
          <p:nvPr>
            <p:custDataLst>
              <p:tags r:id="rId4"/>
            </p:custDataLst>
          </p:nvPr>
        </p:nvSpPr>
        <p:spPr>
          <a:xfrm>
            <a:off x="378484" y="2478405"/>
            <a:ext cx="1610517" cy="3791438"/>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启动官网升级改版。</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进行网站版式设计、优化，并确定最终版式。</a:t>
            </a:r>
            <a:endParaRPr lang="zh-CN" altLang="en-US" sz="1200" b="1"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157" name="任意多边形 156"/>
          <p:cNvSpPr/>
          <p:nvPr>
            <p:custDataLst>
              <p:tags r:id="rId5"/>
            </p:custDataLst>
          </p:nvPr>
        </p:nvSpPr>
        <p:spPr>
          <a:xfrm>
            <a:off x="378484"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9</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59" name="任意多边形 158"/>
          <p:cNvSpPr/>
          <p:nvPr>
            <p:custDataLst>
              <p:tags r:id="rId6"/>
            </p:custDataLst>
          </p:nvPr>
        </p:nvSpPr>
        <p:spPr>
          <a:xfrm>
            <a:off x="3202410"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10</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0" name="矩形 159"/>
          <p:cNvSpPr/>
          <p:nvPr>
            <p:custDataLst>
              <p:tags r:id="rId7"/>
            </p:custDataLst>
          </p:nvPr>
        </p:nvSpPr>
        <p:spPr>
          <a:xfrm>
            <a:off x="2986438" y="2521261"/>
            <a:ext cx="1817214" cy="37821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solidFill>
                  <a:schemeClr val="tx1"/>
                </a:solidFill>
                <a:latin typeface="微软雅黑" panose="020B0503020204020204" charset="-122"/>
                <a:ea typeface="微软雅黑" panose="020B0503020204020204" charset="-122"/>
                <a:sym typeface="Arial" panose="020B0604020202020204" pitchFamily="34" charset="0"/>
              </a:rPr>
              <a:t>到市电子政务资源中心进行调研官网部署流程。</a:t>
            </a: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根据国家、省、市的政府网站考核指标，设计整体栏目架构。</a:t>
            </a:r>
            <a:r>
              <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rPr>
              <a:t>明确一期建设内容。</a:t>
            </a:r>
            <a:endParaRPr lang="zh-CN" altLang="en-US"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进行技术选型，确定系统架构设计。</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1" name="任意多边形 160"/>
          <p:cNvSpPr/>
          <p:nvPr>
            <p:custDataLst>
              <p:tags r:id="rId8"/>
            </p:custDataLst>
          </p:nvPr>
        </p:nvSpPr>
        <p:spPr>
          <a:xfrm>
            <a:off x="5092498"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11</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2" name="等腰三角形 161"/>
          <p:cNvSpPr/>
          <p:nvPr>
            <p:custDataLst>
              <p:tags r:id="rId9"/>
            </p:custDataLst>
          </p:nvPr>
        </p:nvSpPr>
        <p:spPr>
          <a:xfrm rot="5400000">
            <a:off x="6611591"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3" name="矩形 162"/>
          <p:cNvSpPr/>
          <p:nvPr>
            <p:custDataLst>
              <p:tags r:id="rId10"/>
            </p:custDataLst>
          </p:nvPr>
        </p:nvSpPr>
        <p:spPr>
          <a:xfrm>
            <a:off x="6702352" y="2521261"/>
            <a:ext cx="1787402" cy="37874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完成政务网站生成平台的申请，获取新分配</a:t>
            </a:r>
            <a:r>
              <a:rPr lang="en-US" altLang="zh-CN" sz="1200" b="1" dirty="0">
                <a:latin typeface="微软雅黑" panose="020B0503020204020204" charset="-122"/>
                <a:ea typeface="微软雅黑" panose="020B0503020204020204" charset="-122"/>
                <a:sym typeface="Arial" panose="020B0604020202020204" pitchFamily="34" charset="0"/>
              </a:rPr>
              <a:t>IP</a:t>
            </a:r>
            <a:r>
              <a:rPr lang="zh-CN" altLang="en-US" sz="1200" b="1" dirty="0">
                <a:latin typeface="微软雅黑" panose="020B0503020204020204" charset="-122"/>
                <a:ea typeface="微软雅黑" panose="020B0503020204020204" charset="-122"/>
                <a:sym typeface="Arial" panose="020B0604020202020204" pitchFamily="34" charset="0"/>
              </a:rPr>
              <a:t>。</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完成深圳市统一政府网站管理平台的部署发布，形成可预览成果。</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完成旧版网站数据迁移。</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向投资推广中心进行成果展示，并征求修改意见。</a:t>
            </a:r>
          </a:p>
          <a:p>
            <a:pPr marL="285750" lvl="0" indent="-285750" algn="l">
              <a:lnSpc>
                <a:spcPct val="150000"/>
              </a:lnSpc>
              <a:spcBef>
                <a:spcPts val="0"/>
              </a:spcBef>
              <a:spcAft>
                <a:spcPts val="0"/>
              </a:spcAft>
              <a:buFont typeface="Wingdings" panose="05000000000000000000" charset="0"/>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4" name="任意多边形 163"/>
          <p:cNvSpPr/>
          <p:nvPr>
            <p:custDataLst>
              <p:tags r:id="rId11"/>
            </p:custDataLst>
          </p:nvPr>
        </p:nvSpPr>
        <p:spPr>
          <a:xfrm>
            <a:off x="7006436"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5" name="等腰三角形 164"/>
          <p:cNvSpPr/>
          <p:nvPr>
            <p:custDataLst>
              <p:tags r:id="rId12"/>
            </p:custDataLst>
          </p:nvPr>
        </p:nvSpPr>
        <p:spPr>
          <a:xfrm rot="5400000">
            <a:off x="8481142"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6" name="矩形 165"/>
          <p:cNvSpPr/>
          <p:nvPr>
            <p:custDataLst>
              <p:tags r:id="rId13"/>
            </p:custDataLst>
          </p:nvPr>
        </p:nvSpPr>
        <p:spPr>
          <a:xfrm>
            <a:off x="8767338" y="2521924"/>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a:t>
            </a:r>
            <a:r>
              <a:rPr lang="en-US" altLang="zh-CN" sz="1200" b="1" dirty="0">
                <a:latin typeface="微软雅黑" panose="020B0503020204020204" charset="-122"/>
                <a:ea typeface="微软雅黑" panose="020B0503020204020204" charset="-122"/>
                <a:sym typeface="Arial" panose="020B0604020202020204" pitchFamily="34" charset="0"/>
              </a:rPr>
              <a:t>ICP</a:t>
            </a:r>
            <a:r>
              <a:rPr lang="zh-CN" altLang="en-US" sz="1200" b="1" dirty="0">
                <a:latin typeface="微软雅黑" panose="020B0503020204020204" charset="-122"/>
                <a:ea typeface="微软雅黑" panose="020B0503020204020204" charset="-122"/>
                <a:sym typeface="Arial" panose="020B0604020202020204" pitchFamily="34" charset="0"/>
              </a:rPr>
              <a:t>备案和</a:t>
            </a:r>
            <a:r>
              <a:rPr lang="en-US" altLang="zh-CN" sz="1200" b="1" dirty="0">
                <a:latin typeface="微软雅黑" panose="020B0503020204020204" charset="-122"/>
                <a:ea typeface="微软雅黑" panose="020B0503020204020204" charset="-122"/>
                <a:sym typeface="Arial" panose="020B0604020202020204" pitchFamily="34" charset="0"/>
              </a:rPr>
              <a:t>80</a:t>
            </a:r>
            <a:r>
              <a:rPr lang="zh-CN" altLang="en-US" sz="1200" b="1" dirty="0">
                <a:latin typeface="微软雅黑" panose="020B0503020204020204" charset="-122"/>
                <a:ea typeface="微软雅黑" panose="020B0503020204020204" charset="-122"/>
                <a:sym typeface="Arial" panose="020B0604020202020204" pitchFamily="34" charset="0"/>
              </a:rPr>
              <a:t>端口解封。</a:t>
            </a:r>
          </a:p>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根据修改意见，进行相关优化。</a:t>
            </a: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167" name="任意多边形 166"/>
          <p:cNvSpPr/>
          <p:nvPr>
            <p:custDataLst>
              <p:tags r:id="rId14"/>
            </p:custDataLst>
          </p:nvPr>
        </p:nvSpPr>
        <p:spPr>
          <a:xfrm>
            <a:off x="8875987"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HK"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1</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68" name="文本框 167"/>
          <p:cNvSpPr txBox="1"/>
          <p:nvPr/>
        </p:nvSpPr>
        <p:spPr>
          <a:xfrm>
            <a:off x="5167630" y="2478405"/>
            <a:ext cx="1606550" cy="3692525"/>
          </a:xfrm>
          <a:prstGeom prst="rect">
            <a:avLst/>
          </a:prstGeom>
          <a:noFill/>
        </p:spPr>
        <p:txBody>
          <a:bodyPr wrap="square" rtlCol="0" anchor="t">
            <a:sp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配合统计信息中心进行政务网站生成平台的申请。</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完成一期建设内容的前端页面合成和后台系统开发。</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完成前台数据渲染。</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charset="0"/>
              <a:buChar char="ü"/>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官网前端首页页面</a:t>
            </a:r>
          </a:p>
        </p:txBody>
      </p:sp>
      <p:sp>
        <p:nvSpPr>
          <p:cNvPr id="5" name="文本框 4"/>
          <p:cNvSpPr txBox="1"/>
          <p:nvPr/>
        </p:nvSpPr>
        <p:spPr>
          <a:xfrm>
            <a:off x="419864" y="988695"/>
            <a:ext cx="5252085" cy="368300"/>
          </a:xfrm>
          <a:prstGeom prst="rect">
            <a:avLst/>
          </a:prstGeom>
          <a:noFill/>
        </p:spPr>
        <p:txBody>
          <a:bodyPr wrap="square" rtlCol="0">
            <a:spAutoFit/>
          </a:bodyPr>
          <a:lstStyle/>
          <a:p>
            <a:r>
              <a:rPr lang="zh-CN" altLang="en-US" dirty="0"/>
              <a:t>预览地址：</a:t>
            </a:r>
            <a:r>
              <a:rPr lang="zh-CN" altLang="en-US" dirty="0">
                <a:hlinkClick r:id="rId4"/>
              </a:rPr>
              <a:t>http://sso.sz.gov.cn/pub/sstbhzq/</a:t>
            </a:r>
            <a:endParaRPr lang="zh-CN" altLang="en-US" dirty="0"/>
          </a:p>
        </p:txBody>
      </p:sp>
      <p:pic>
        <p:nvPicPr>
          <p:cNvPr id="3" name="图片 2">
            <a:extLst>
              <a:ext uri="{FF2B5EF4-FFF2-40B4-BE49-F238E27FC236}">
                <a16:creationId xmlns:a16="http://schemas.microsoft.com/office/drawing/2014/main" xmlns="" id="{8AE411E9-DFC9-4FE7-B2B4-475EE54662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334" y="1356995"/>
            <a:ext cx="10597173" cy="5232026"/>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改版官网前端新闻中心页面</a:t>
            </a:r>
          </a:p>
        </p:txBody>
      </p:sp>
      <p:pic>
        <p:nvPicPr>
          <p:cNvPr id="11" name="图片 10">
            <a:extLst>
              <a:ext uri="{FF2B5EF4-FFF2-40B4-BE49-F238E27FC236}">
                <a16:creationId xmlns:a16="http://schemas.microsoft.com/office/drawing/2014/main" xmlns="" id="{5AC45326-BD82-4EE2-86F8-9AE0CDF3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17" y="1214304"/>
            <a:ext cx="10930600" cy="5262694"/>
          </a:xfrm>
          <a:prstGeom prst="rect">
            <a:avLst/>
          </a:prstGeom>
        </p:spPr>
      </p:pic>
    </p:spTree>
    <p:custDataLst>
      <p:tags r:id="rId1"/>
    </p:custDataLst>
    <p:extLst>
      <p:ext uri="{BB962C8B-B14F-4D97-AF65-F5344CB8AC3E}">
        <p14:creationId xmlns:p14="http://schemas.microsoft.com/office/powerpoint/2010/main" val="1088584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改版官网前端列表页面</a:t>
            </a:r>
          </a:p>
        </p:txBody>
      </p:sp>
      <p:pic>
        <p:nvPicPr>
          <p:cNvPr id="5" name="图片 4">
            <a:extLst>
              <a:ext uri="{FF2B5EF4-FFF2-40B4-BE49-F238E27FC236}">
                <a16:creationId xmlns:a16="http://schemas.microsoft.com/office/drawing/2014/main" xmlns="" id="{914CC0EB-FA32-4C48-B65A-896C2ED08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83" y="1257588"/>
            <a:ext cx="10676965" cy="5302738"/>
          </a:xfrm>
          <a:prstGeom prst="rect">
            <a:avLst/>
          </a:prstGeom>
        </p:spPr>
      </p:pic>
    </p:spTree>
    <p:custDataLst>
      <p:tags r:id="rId1"/>
    </p:custDataLst>
    <p:extLst>
      <p:ext uri="{BB962C8B-B14F-4D97-AF65-F5344CB8AC3E}">
        <p14:creationId xmlns:p14="http://schemas.microsoft.com/office/powerpoint/2010/main" val="325404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改版官网前端新闻详情页面</a:t>
            </a:r>
          </a:p>
        </p:txBody>
      </p:sp>
      <p:pic>
        <p:nvPicPr>
          <p:cNvPr id="3" name="图片 2">
            <a:extLst>
              <a:ext uri="{FF2B5EF4-FFF2-40B4-BE49-F238E27FC236}">
                <a16:creationId xmlns:a16="http://schemas.microsoft.com/office/drawing/2014/main" xmlns="" id="{00BF29AA-2553-40DA-8270-19B79E1EC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84" y="1198112"/>
            <a:ext cx="10771094" cy="5362214"/>
          </a:xfrm>
          <a:prstGeom prst="rect">
            <a:avLst/>
          </a:prstGeom>
        </p:spPr>
      </p:pic>
    </p:spTree>
    <p:custDataLst>
      <p:tags r:id="rId1"/>
    </p:custDataLst>
    <p:extLst>
      <p:ext uri="{BB962C8B-B14F-4D97-AF65-F5344CB8AC3E}">
        <p14:creationId xmlns:p14="http://schemas.microsoft.com/office/powerpoint/2010/main" val="2467204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改版官网前端搜索结果页面</a:t>
            </a:r>
          </a:p>
        </p:txBody>
      </p:sp>
      <p:pic>
        <p:nvPicPr>
          <p:cNvPr id="4" name="图片 3">
            <a:extLst>
              <a:ext uri="{FF2B5EF4-FFF2-40B4-BE49-F238E27FC236}">
                <a16:creationId xmlns:a16="http://schemas.microsoft.com/office/drawing/2014/main" xmlns="" id="{EB6F9064-572D-49A0-B5A7-0E7A1EA0F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07" y="1106663"/>
            <a:ext cx="10876810" cy="5406275"/>
          </a:xfrm>
          <a:prstGeom prst="rect">
            <a:avLst/>
          </a:prstGeom>
        </p:spPr>
      </p:pic>
    </p:spTree>
    <p:custDataLst>
      <p:tags r:id="rId1"/>
    </p:custDataLst>
    <p:extLst>
      <p:ext uri="{BB962C8B-B14F-4D97-AF65-F5344CB8AC3E}">
        <p14:creationId xmlns:p14="http://schemas.microsoft.com/office/powerpoint/2010/main" val="250823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后台管理</a:t>
            </a:r>
          </a:p>
        </p:txBody>
      </p:sp>
      <p:pic>
        <p:nvPicPr>
          <p:cNvPr id="2" name="图片 1" descr="2"/>
          <p:cNvPicPr>
            <a:picLocks noChangeAspect="1"/>
          </p:cNvPicPr>
          <p:nvPr/>
        </p:nvPicPr>
        <p:blipFill>
          <a:blip r:embed="rId4"/>
          <a:stretch>
            <a:fillRect/>
          </a:stretch>
        </p:blipFill>
        <p:spPr>
          <a:xfrm>
            <a:off x="1028700" y="1316355"/>
            <a:ext cx="10393045" cy="5135245"/>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198880"/>
            </a:xfrm>
            <a:prstGeom prst="rect">
              <a:avLst/>
            </a:prstGeom>
            <a:noFill/>
          </p:spPr>
          <p:txBody>
            <a:bodyPr wrap="square" rtlCol="0">
              <a:spAutoFit/>
            </a:bodyPr>
            <a:lstStyle/>
            <a:p>
              <a:pPr algn="ctr"/>
              <a:r>
                <a:rPr lang="zh-CN" altLang="en-US" sz="7200" b="1" dirty="0">
                  <a:solidFill>
                    <a:schemeClr val="bg1"/>
                  </a:solidFill>
                  <a:latin typeface="+mn-ea"/>
                </a:rPr>
                <a:t>四</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请示事项</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6441974" cy="3318686"/>
            <a:chOff x="565157" y="1948324"/>
            <a:chExt cx="6441974"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一</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1" y="2962353"/>
              <a:ext cx="3033550"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网站现状</a:t>
              </a:r>
            </a:p>
          </p:txBody>
        </p:sp>
        <p:cxnSp>
          <p:nvCxnSpPr>
            <p:cNvPr id="114" name="直线连接符 112"/>
            <p:cNvCxnSpPr/>
            <p:nvPr/>
          </p:nvCxnSpPr>
          <p:spPr>
            <a:xfrm flipV="1">
              <a:off x="3873020" y="3608684"/>
              <a:ext cx="2795838" cy="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   </a:t>
            </a:r>
            <a:r>
              <a:rPr lang="zh-CN" altLang="en-US" sz="3200" dirty="0"/>
              <a:t>请示事项</a:t>
            </a:r>
          </a:p>
        </p:txBody>
      </p:sp>
      <p:sp>
        <p:nvSpPr>
          <p:cNvPr id="4" name="矩形 3"/>
          <p:cNvSpPr/>
          <p:nvPr/>
        </p:nvSpPr>
        <p:spPr>
          <a:xfrm>
            <a:off x="644525" y="149542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一</a:t>
            </a:r>
          </a:p>
        </p:txBody>
      </p:sp>
      <p:sp>
        <p:nvSpPr>
          <p:cNvPr id="6" name="文本框 10"/>
          <p:cNvSpPr txBox="1"/>
          <p:nvPr/>
        </p:nvSpPr>
        <p:spPr>
          <a:xfrm>
            <a:off x="1429385" y="1495425"/>
            <a:ext cx="9775825" cy="1032510"/>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请管委会审议</a:t>
            </a:r>
            <a:r>
              <a:rPr lang="zh-CN" altLang="en-US" dirty="0">
                <a:solidFill>
                  <a:srgbClr val="202020"/>
                </a:solidFill>
                <a:ea typeface="微软雅黑" panose="020B0503020204020204" charset="-122"/>
              </a:rPr>
              <a:t>本</a:t>
            </a:r>
            <a:r>
              <a:rPr lang="zh-CN" altLang="en-US" sz="1800" dirty="0">
                <a:solidFill>
                  <a:srgbClr val="202020"/>
                </a:solidFill>
                <a:ea typeface="微软雅黑" panose="020B0503020204020204" charset="-122"/>
              </a:rPr>
              <a:t>网站的建设方案及建设</a:t>
            </a:r>
            <a:r>
              <a:rPr lang="zh-CN" altLang="en-US" dirty="0">
                <a:solidFill>
                  <a:srgbClr val="202020"/>
                </a:solidFill>
                <a:ea typeface="微软雅黑" panose="020B0503020204020204" charset="-122"/>
              </a:rPr>
              <a:t>步骤</a:t>
            </a:r>
            <a:r>
              <a:rPr lang="zh-CN" altLang="en-US" sz="1800" dirty="0">
                <a:solidFill>
                  <a:srgbClr val="202020"/>
                </a:solidFill>
                <a:ea typeface="微软雅黑" panose="020B0503020204020204" charset="-122"/>
              </a:rPr>
              <a:t>。</a:t>
            </a:r>
          </a:p>
          <a:p>
            <a:pPr algn="just">
              <a:lnSpc>
                <a:spcPct val="170000"/>
              </a:lnSpc>
            </a:pPr>
            <a:endParaRPr lang="zh-CN" altLang="en-US" sz="1800" dirty="0">
              <a:solidFill>
                <a:srgbClr val="202020"/>
              </a:solidFill>
              <a:ea typeface="微软雅黑" panose="020B0503020204020204" charset="-122"/>
            </a:endParaRPr>
          </a:p>
        </p:txBody>
      </p:sp>
      <p:sp>
        <p:nvSpPr>
          <p:cNvPr id="7" name="矩形 6"/>
          <p:cNvSpPr/>
          <p:nvPr/>
        </p:nvSpPr>
        <p:spPr>
          <a:xfrm>
            <a:off x="629920" y="280860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二</a:t>
            </a:r>
          </a:p>
        </p:txBody>
      </p:sp>
      <p:cxnSp>
        <p:nvCxnSpPr>
          <p:cNvPr id="13" name="直接连接符 12"/>
          <p:cNvCxnSpPr/>
          <p:nvPr/>
        </p:nvCxnSpPr>
        <p:spPr>
          <a:xfrm flipH="1">
            <a:off x="644527" y="1495521"/>
            <a:ext cx="11205992" cy="0"/>
          </a:xfrm>
          <a:prstGeom prst="line">
            <a:avLst/>
          </a:prstGeom>
          <a:solidFill>
            <a:schemeClr val="accent1"/>
          </a:solidFill>
          <a:ln w="19050">
            <a:solidFill>
              <a:schemeClr val="accent1"/>
            </a:solidFill>
            <a:bevel/>
            <a:headEnd type="diamond" w="lg" len="lg"/>
          </a:ln>
        </p:spPr>
      </p:cxnSp>
      <p:cxnSp>
        <p:nvCxnSpPr>
          <p:cNvPr id="15" name="直接连接符 14"/>
          <p:cNvCxnSpPr/>
          <p:nvPr/>
        </p:nvCxnSpPr>
        <p:spPr>
          <a:xfrm flipH="1">
            <a:off x="629922" y="2808701"/>
            <a:ext cx="11205992" cy="0"/>
          </a:xfrm>
          <a:prstGeom prst="line">
            <a:avLst/>
          </a:prstGeom>
          <a:solidFill>
            <a:schemeClr val="accent1"/>
          </a:solidFill>
          <a:ln w="19050">
            <a:solidFill>
              <a:schemeClr val="accent1"/>
            </a:solidFill>
            <a:bevel/>
            <a:headEnd type="diamond" w="lg" len="lg"/>
          </a:ln>
        </p:spPr>
      </p:cxnSp>
      <p:sp>
        <p:nvSpPr>
          <p:cNvPr id="19" name="文本框 10"/>
          <p:cNvSpPr txBox="1"/>
          <p:nvPr/>
        </p:nvSpPr>
        <p:spPr>
          <a:xfrm>
            <a:off x="1520190" y="2808605"/>
            <a:ext cx="9775825" cy="150304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建议由投资推广中心牵头，梳理网站各分类目录的内容保障部门，以支撑网站内容建设；</a:t>
            </a:r>
          </a:p>
          <a:p>
            <a:pPr algn="just">
              <a:lnSpc>
                <a:spcPct val="170000"/>
              </a:lnSpc>
            </a:pPr>
            <a:r>
              <a:rPr lang="zh-CN" altLang="en-US" dirty="0">
                <a:solidFill>
                  <a:srgbClr val="202020"/>
                </a:solidFill>
                <a:ea typeface="微软雅黑" panose="020B0503020204020204" charset="-122"/>
                <a:sym typeface="+mn-ea"/>
              </a:rPr>
              <a:t>由统计信息中心统一负责网站备案信息、党政机关标识、网站标识码、公安机关备案标识码等基本信息的维护。</a:t>
            </a:r>
            <a:endParaRPr lang="zh-CN" altLang="en-US" sz="1800" dirty="0">
              <a:solidFill>
                <a:srgbClr val="202020"/>
              </a:solidFill>
              <a:ea typeface="微软雅黑" panose="020B0503020204020204" charset="-122"/>
            </a:endParaRPr>
          </a:p>
        </p:txBody>
      </p:sp>
      <p:sp>
        <p:nvSpPr>
          <p:cNvPr id="20" name="矩形 19"/>
          <p:cNvSpPr/>
          <p:nvPr/>
        </p:nvSpPr>
        <p:spPr>
          <a:xfrm>
            <a:off x="643255" y="481139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三</a:t>
            </a:r>
          </a:p>
        </p:txBody>
      </p:sp>
      <p:cxnSp>
        <p:nvCxnSpPr>
          <p:cNvPr id="21" name="直接连接符 20"/>
          <p:cNvCxnSpPr/>
          <p:nvPr/>
        </p:nvCxnSpPr>
        <p:spPr>
          <a:xfrm flipH="1">
            <a:off x="643257" y="4811491"/>
            <a:ext cx="11205992" cy="0"/>
          </a:xfrm>
          <a:prstGeom prst="line">
            <a:avLst/>
          </a:prstGeom>
          <a:solidFill>
            <a:schemeClr val="accent1"/>
          </a:solidFill>
          <a:ln w="19050">
            <a:solidFill>
              <a:schemeClr val="accent1"/>
            </a:solidFill>
            <a:bevel/>
            <a:headEnd type="diamond" w="lg" len="lg"/>
          </a:ln>
        </p:spPr>
      </p:cxnSp>
      <p:sp>
        <p:nvSpPr>
          <p:cNvPr id="22" name="文本框 10"/>
          <p:cNvSpPr txBox="1"/>
          <p:nvPr/>
        </p:nvSpPr>
        <p:spPr>
          <a:xfrm>
            <a:off x="1533525" y="4811395"/>
            <a:ext cx="9775825" cy="56197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请管委会明确智研院对本网站建设及运维的经费来源。</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21028" y="1973210"/>
            <a:ext cx="7188904" cy="1671138"/>
          </a:xfrm>
        </p:spPr>
        <p:txBody>
          <a:bodyPr/>
          <a:lstStyle/>
          <a:p>
            <a:pPr>
              <a:lnSpc>
                <a:spcPct val="100000"/>
              </a:lnSpc>
            </a:pPr>
            <a:r>
              <a:rPr kumimoji="1" lang="zh-CN" altLang="en-US" sz="3600" dirty="0"/>
              <a:t>汇报完毕</a:t>
            </a:r>
            <a:r>
              <a:rPr kumimoji="1" lang="en-US" altLang="zh-CN" dirty="0"/>
              <a:t/>
            </a:r>
            <a:br>
              <a:rPr kumimoji="1" lang="en-US" altLang="zh-CN" dirty="0"/>
            </a:br>
            <a:r>
              <a:rPr lang="zh-CN" altLang="en-US" sz="3600" dirty="0">
                <a:latin typeface="微软雅黑" panose="020B0503020204020204" charset="-122"/>
                <a:ea typeface="微软雅黑" panose="020B0503020204020204" charset="-122"/>
              </a:rPr>
              <a:t>请领导批评指正！</a:t>
            </a:r>
            <a:r>
              <a:rPr lang="zh-CN" altLang="en-US" dirty="0">
                <a:ea typeface="黑体" panose="02010609060101010101" pitchFamily="49" charset="-122"/>
              </a:rPr>
              <a:t>                 </a:t>
            </a:r>
            <a:r>
              <a:rPr lang="en-US" altLang="zh-CN" dirty="0">
                <a:ea typeface="黑体" panose="02010609060101010101" pitchFamily="49" charset="-122"/>
              </a:rPr>
              <a:t/>
            </a:r>
            <a:br>
              <a:rPr lang="en-US" altLang="zh-CN" dirty="0">
                <a:ea typeface="黑体" panose="02010609060101010101" pitchFamily="49" charset="-122"/>
              </a:rPr>
            </a:b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0"/>
          </p:nvPr>
        </p:nvSpPr>
        <p:spPr>
          <a:xfrm>
            <a:off x="960755" y="1599565"/>
            <a:ext cx="4595495" cy="2924175"/>
          </a:xfrm>
        </p:spPr>
        <p:txBody>
          <a:bodyPr/>
          <a:lstStyle/>
          <a:p>
            <a:pPr marL="457200" indent="-457200">
              <a:lnSpc>
                <a:spcPct val="100000"/>
              </a:lnSpc>
              <a:buFont typeface="Wingdings" panose="05000000000000000000" pitchFamily="2" charset="2"/>
              <a:buChar char="u"/>
            </a:pPr>
            <a:r>
              <a:rPr lang="zh-CN" altLang="en-US" sz="1600" dirty="0">
                <a:solidFill>
                  <a:srgbClr val="FF0000"/>
                </a:solidFill>
              </a:rPr>
              <a:t>无</a:t>
            </a:r>
            <a:r>
              <a:rPr lang="zh-CN" altLang="zh-CN" sz="1600" dirty="0">
                <a:solidFill>
                  <a:srgbClr val="FF0000"/>
                </a:solidFill>
              </a:rPr>
              <a:t>公安机关备案标识码</a:t>
            </a:r>
            <a:endParaRPr lang="en-US" altLang="zh-CN" sz="1600" dirty="0">
              <a:solidFill>
                <a:srgbClr val="FF0000"/>
              </a:solidFill>
            </a:endParaRPr>
          </a:p>
          <a:p>
            <a:pPr marL="457200" indent="-457200">
              <a:lnSpc>
                <a:spcPct val="100000"/>
              </a:lnSpc>
              <a:buFont typeface="Wingdings" panose="05000000000000000000" pitchFamily="2" charset="2"/>
              <a:buChar char="u"/>
            </a:pPr>
            <a:r>
              <a:rPr lang="zh-CN" altLang="en-US" sz="1600" dirty="0">
                <a:solidFill>
                  <a:srgbClr val="FF0000"/>
                </a:solidFill>
              </a:rPr>
              <a:t>无党政机关标识</a:t>
            </a:r>
            <a:endParaRPr lang="en-US" altLang="zh-CN" sz="1600" dirty="0">
              <a:solidFill>
                <a:srgbClr val="FF0000"/>
              </a:solidFill>
            </a:endParaRPr>
          </a:p>
          <a:p>
            <a:pPr marL="457200" indent="-457200">
              <a:lnSpc>
                <a:spcPct val="100000"/>
              </a:lnSpc>
              <a:buFont typeface="Wingdings" panose="05000000000000000000" pitchFamily="2" charset="2"/>
              <a:buChar char="u"/>
            </a:pPr>
            <a:r>
              <a:rPr lang="en-US" altLang="zh-CN" sz="1600" dirty="0"/>
              <a:t>ICP</a:t>
            </a:r>
            <a:r>
              <a:rPr lang="zh-CN" altLang="en-US" sz="1600" dirty="0"/>
              <a:t>备案（已备案，</a:t>
            </a:r>
            <a:r>
              <a:rPr lang="zh-CN" altLang="en-US" sz="1600" dirty="0">
                <a:solidFill>
                  <a:srgbClr val="FF0000"/>
                </a:solidFill>
              </a:rPr>
              <a:t>备案法人需变更</a:t>
            </a:r>
            <a:r>
              <a:rPr lang="zh-CN" altLang="en-US" sz="1600" dirty="0"/>
              <a:t>）</a:t>
            </a:r>
            <a:endParaRPr lang="en-US" altLang="zh-CN" sz="1600" dirty="0"/>
          </a:p>
          <a:p>
            <a:pPr marL="457200" indent="-457200">
              <a:lnSpc>
                <a:spcPct val="100000"/>
              </a:lnSpc>
              <a:buFont typeface="Wingdings" panose="05000000000000000000" pitchFamily="2" charset="2"/>
              <a:buChar char="u"/>
            </a:pPr>
            <a:r>
              <a:rPr lang="zh-CN" altLang="zh-CN" sz="1600" dirty="0"/>
              <a:t>网站标识码</a:t>
            </a:r>
            <a:r>
              <a:rPr lang="zh-CN" altLang="en-US" sz="1600" dirty="0"/>
              <a:t>（已有，</a:t>
            </a:r>
            <a:r>
              <a:rPr lang="zh-CN" altLang="en-US" sz="1600" dirty="0">
                <a:solidFill>
                  <a:srgbClr val="FF0000"/>
                </a:solidFill>
              </a:rPr>
              <a:t>属汕尾市</a:t>
            </a:r>
            <a:r>
              <a:rPr lang="zh-CN" altLang="en-US" sz="1600" dirty="0"/>
              <a:t>）</a:t>
            </a:r>
            <a:endParaRPr lang="en-US" altLang="zh-CN" sz="1600" dirty="0">
              <a:solidFill>
                <a:srgbClr val="FF0000"/>
              </a:solidFill>
            </a:endParaRPr>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基本信息</a:t>
            </a:r>
          </a:p>
        </p:txBody>
      </p:sp>
      <p:pic>
        <p:nvPicPr>
          <p:cNvPr id="5" name="图片 4"/>
          <p:cNvPicPr/>
          <p:nvPr/>
        </p:nvPicPr>
        <p:blipFill>
          <a:blip r:embed="rId3"/>
          <a:stretch>
            <a:fillRect/>
          </a:stretch>
        </p:blipFill>
        <p:spPr>
          <a:xfrm>
            <a:off x="6877878" y="907774"/>
            <a:ext cx="4989441" cy="506233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89983"/>
            <a:ext cx="11879263" cy="848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1066161" y="1704912"/>
            <a:ext cx="6020190" cy="4383274"/>
          </a:xfrm>
        </p:spPr>
        <p:txBody>
          <a:bodyPr/>
          <a:lstStyle/>
          <a:p>
            <a:pPr marL="457200" indent="-457200">
              <a:buFont typeface="Wingdings" panose="05000000000000000000" pitchFamily="2" charset="2"/>
              <a:buChar char="u"/>
            </a:pPr>
            <a:r>
              <a:rPr lang="zh-CN" altLang="en-US" sz="1600" dirty="0">
                <a:solidFill>
                  <a:srgbClr val="FF0000"/>
                </a:solidFill>
              </a:rPr>
              <a:t>无专职运维人员</a:t>
            </a:r>
            <a:r>
              <a:rPr lang="zh-CN" altLang="en-US" sz="1600" dirty="0"/>
              <a:t>，原工作人员均已离职且无法提供有效信息，</a:t>
            </a:r>
            <a:r>
              <a:rPr lang="zh-CN" altLang="en-US" sz="1600" dirty="0">
                <a:sym typeface="+mn-ea"/>
              </a:rPr>
              <a:t>无法提供</a:t>
            </a:r>
            <a:r>
              <a:rPr lang="zh-CN" altLang="en-US" sz="1600" dirty="0"/>
              <a:t>网站安全防护。</a:t>
            </a:r>
            <a:endParaRPr lang="en-US" altLang="zh-CN" sz="1600" dirty="0"/>
          </a:p>
          <a:p>
            <a:pPr marL="457200" indent="-457200">
              <a:buFont typeface="Wingdings" panose="05000000000000000000" pitchFamily="2" charset="2"/>
              <a:buChar char="u"/>
            </a:pPr>
            <a:r>
              <a:rPr lang="zh-CN" altLang="en-US" sz="1600" dirty="0">
                <a:solidFill>
                  <a:srgbClr val="FF0000"/>
                </a:solidFill>
              </a:rPr>
              <a:t>无项目源码、数据字典、说明文档、使用手册</a:t>
            </a:r>
            <a:r>
              <a:rPr lang="zh-CN" altLang="en-US" sz="1600" dirty="0"/>
              <a:t>等重要文档，难于进行网站功能的优化、扩展。</a:t>
            </a:r>
            <a:endParaRPr lang="en-US" altLang="zh-CN" sz="1600" dirty="0">
              <a:solidFill>
                <a:srgbClr val="FF0000"/>
              </a:solidFill>
            </a:endParaRPr>
          </a:p>
          <a:p>
            <a:pPr marL="457200" indent="-457200">
              <a:buFont typeface="Wingdings" panose="05000000000000000000" pitchFamily="2" charset="2"/>
              <a:buChar char="u"/>
            </a:pPr>
            <a:r>
              <a:rPr lang="zh-CN" altLang="en-US" sz="1600" dirty="0"/>
              <a:t>几经周折已找回服务器和数据库的账号、密码 。 </a:t>
            </a:r>
            <a:endParaRPr lang="en-US" altLang="zh-CN" sz="1600" dirty="0"/>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运维概况</a:t>
            </a:r>
          </a:p>
        </p:txBody>
      </p:sp>
      <p:sp>
        <p:nvSpPr>
          <p:cNvPr id="19" name="燕尾形箭头 18"/>
          <p:cNvSpPr/>
          <p:nvPr/>
        </p:nvSpPr>
        <p:spPr>
          <a:xfrm>
            <a:off x="7235691" y="2849217"/>
            <a:ext cx="1285461" cy="6361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43384" y="2905659"/>
            <a:ext cx="1620957" cy="523220"/>
          </a:xfrm>
          <a:prstGeom prst="rect">
            <a:avLst/>
          </a:prstGeom>
        </p:spPr>
        <p:txBody>
          <a:bodyPr wrap="none">
            <a:spAutoFit/>
          </a:bodyPr>
          <a:lstStyle/>
          <a:p>
            <a:r>
              <a:rPr lang="zh-CN" altLang="en-US" sz="2800" b="1" dirty="0">
                <a:solidFill>
                  <a:srgbClr val="FF0000"/>
                </a:solidFill>
                <a:latin typeface="微软雅黑" panose="020B0503020204020204" charset="-122"/>
                <a:ea typeface="微软雅黑" panose="020B0503020204020204" charset="-122"/>
              </a:rPr>
              <a:t>亟须迁移</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网站概况</a:t>
            </a:r>
          </a:p>
        </p:txBody>
      </p:sp>
      <p:pic>
        <p:nvPicPr>
          <p:cNvPr id="1026" name="Picture 2"/>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96264" y="934276"/>
            <a:ext cx="8682999" cy="58914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405" y="1928495"/>
            <a:ext cx="2757805" cy="34150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600" dirty="0"/>
              <a:t>网站整体风格与深圳政府在线、各区政府官网风格有一定差异，不符合与深圳市一体化发展的理念。</a:t>
            </a:r>
            <a:endParaRPr lang="en-US" altLang="zh-CN" sz="1600" dirty="0"/>
          </a:p>
          <a:p>
            <a:pPr marL="342900" indent="-342900">
              <a:lnSpc>
                <a:spcPct val="150000"/>
              </a:lnSpc>
              <a:buFont typeface="Wingdings" panose="05000000000000000000" pitchFamily="2" charset="2"/>
              <a:buChar char="Ø"/>
            </a:pPr>
            <a:r>
              <a:rPr lang="zh-CN" altLang="en-US" sz="1600" dirty="0"/>
              <a:t>栏目架构、内容更新、展现标识、站内功能等暂无法完全满足深圳市政府网站考核要求。</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现有栏目（功能）</a:t>
            </a:r>
          </a:p>
        </p:txBody>
      </p:sp>
      <p:sp>
        <p:nvSpPr>
          <p:cNvPr id="10" name="圆角矩形 33"/>
          <p:cNvSpPr/>
          <p:nvPr/>
        </p:nvSpPr>
        <p:spPr>
          <a:xfrm>
            <a:off x="2777910" y="1065397"/>
            <a:ext cx="1932526" cy="630154"/>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最新资讯</a:t>
            </a:r>
          </a:p>
        </p:txBody>
      </p:sp>
      <p:sp>
        <p:nvSpPr>
          <p:cNvPr id="12" name="圆角矩形 35"/>
          <p:cNvSpPr/>
          <p:nvPr/>
        </p:nvSpPr>
        <p:spPr>
          <a:xfrm>
            <a:off x="311819" y="1065395"/>
            <a:ext cx="2045786" cy="633219"/>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了解深汕</a:t>
            </a:r>
          </a:p>
        </p:txBody>
      </p:sp>
      <p:sp>
        <p:nvSpPr>
          <p:cNvPr id="13" name="圆角矩形 36"/>
          <p:cNvSpPr/>
          <p:nvPr/>
        </p:nvSpPr>
        <p:spPr>
          <a:xfrm>
            <a:off x="621531" y="267729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地理位置</a:t>
            </a:r>
          </a:p>
        </p:txBody>
      </p:sp>
      <p:sp>
        <p:nvSpPr>
          <p:cNvPr id="16" name="圆角矩形 37"/>
          <p:cNvSpPr/>
          <p:nvPr/>
        </p:nvSpPr>
        <p:spPr>
          <a:xfrm>
            <a:off x="621531" y="1984673"/>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概况简介</a:t>
            </a:r>
          </a:p>
        </p:txBody>
      </p:sp>
      <p:sp>
        <p:nvSpPr>
          <p:cNvPr id="17" name="圆角矩形 38"/>
          <p:cNvSpPr/>
          <p:nvPr/>
        </p:nvSpPr>
        <p:spPr>
          <a:xfrm>
            <a:off x="621531" y="3385214"/>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资源优势</a:t>
            </a:r>
          </a:p>
        </p:txBody>
      </p:sp>
      <p:sp>
        <p:nvSpPr>
          <p:cNvPr id="19" name="圆角矩形 39"/>
          <p:cNvSpPr/>
          <p:nvPr/>
        </p:nvSpPr>
        <p:spPr>
          <a:xfrm>
            <a:off x="621531" y="410715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发展规划</a:t>
            </a:r>
          </a:p>
        </p:txBody>
      </p:sp>
      <p:sp>
        <p:nvSpPr>
          <p:cNvPr id="43" name="圆角矩形 40"/>
          <p:cNvSpPr/>
          <p:nvPr/>
        </p:nvSpPr>
        <p:spPr>
          <a:xfrm>
            <a:off x="621531" y="4829700"/>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大事记</a:t>
            </a:r>
          </a:p>
        </p:txBody>
      </p:sp>
      <p:cxnSp>
        <p:nvCxnSpPr>
          <p:cNvPr id="50" name="直接连接符 49"/>
          <p:cNvCxnSpPr/>
          <p:nvPr/>
        </p:nvCxnSpPr>
        <p:spPr>
          <a:xfrm flipH="1">
            <a:off x="311820" y="1542344"/>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直接连接符 51"/>
          <p:cNvCxnSpPr>
            <a:stCxn id="16" idx="1"/>
          </p:cNvCxnSpPr>
          <p:nvPr/>
        </p:nvCxnSpPr>
        <p:spPr>
          <a:xfrm flipH="1" flipV="1">
            <a:off x="325072"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4" name="直接连接符 53"/>
          <p:cNvCxnSpPr>
            <a:stCxn id="13" idx="1"/>
          </p:cNvCxnSpPr>
          <p:nvPr/>
        </p:nvCxnSpPr>
        <p:spPr>
          <a:xfrm flipH="1" flipV="1">
            <a:off x="325072" y="286594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6" name="直接连接符 55"/>
          <p:cNvCxnSpPr>
            <a:stCxn id="17" idx="1"/>
          </p:cNvCxnSpPr>
          <p:nvPr/>
        </p:nvCxnSpPr>
        <p:spPr>
          <a:xfrm flipH="1" flipV="1">
            <a:off x="325072" y="35738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直接连接符 57"/>
          <p:cNvCxnSpPr>
            <a:stCxn id="19" idx="1"/>
          </p:cNvCxnSpPr>
          <p:nvPr/>
        </p:nvCxnSpPr>
        <p:spPr>
          <a:xfrm flipH="1" flipV="1">
            <a:off x="325072" y="429580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60" name="直接连接符 59"/>
          <p:cNvCxnSpPr>
            <a:stCxn id="43" idx="1"/>
          </p:cNvCxnSpPr>
          <p:nvPr/>
        </p:nvCxnSpPr>
        <p:spPr>
          <a:xfrm flipH="1" flipV="1">
            <a:off x="325072" y="5018352"/>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65" name="圆角矩形 36"/>
          <p:cNvSpPr/>
          <p:nvPr/>
        </p:nvSpPr>
        <p:spPr>
          <a:xfrm>
            <a:off x="3084836" y="2558017"/>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建设进展</a:t>
            </a:r>
          </a:p>
        </p:txBody>
      </p:sp>
      <p:sp>
        <p:nvSpPr>
          <p:cNvPr id="66" name="圆角矩形 37"/>
          <p:cNvSpPr/>
          <p:nvPr/>
        </p:nvSpPr>
        <p:spPr>
          <a:xfrm>
            <a:off x="3084836" y="1979800"/>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新闻中心</a:t>
            </a:r>
          </a:p>
        </p:txBody>
      </p:sp>
      <p:sp>
        <p:nvSpPr>
          <p:cNvPr id="67" name="圆角矩形 38"/>
          <p:cNvSpPr/>
          <p:nvPr/>
        </p:nvSpPr>
        <p:spPr>
          <a:xfrm>
            <a:off x="3084836" y="3127859"/>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企业动态</a:t>
            </a:r>
          </a:p>
        </p:txBody>
      </p:sp>
      <p:sp>
        <p:nvSpPr>
          <p:cNvPr id="68" name="圆角矩形 39"/>
          <p:cNvSpPr/>
          <p:nvPr/>
        </p:nvSpPr>
        <p:spPr>
          <a:xfrm>
            <a:off x="3084836" y="369778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招贤纳士</a:t>
            </a:r>
          </a:p>
        </p:txBody>
      </p:sp>
      <p:sp>
        <p:nvSpPr>
          <p:cNvPr id="69" name="圆角矩形 40"/>
          <p:cNvSpPr/>
          <p:nvPr/>
        </p:nvSpPr>
        <p:spPr>
          <a:xfrm>
            <a:off x="3084836" y="426647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视频中心</a:t>
            </a:r>
          </a:p>
        </p:txBody>
      </p:sp>
      <p:cxnSp>
        <p:nvCxnSpPr>
          <p:cNvPr id="70" name="直接连接符 69"/>
          <p:cNvCxnSpPr/>
          <p:nvPr/>
        </p:nvCxnSpPr>
        <p:spPr>
          <a:xfrm>
            <a:off x="2781751" y="1522466"/>
            <a:ext cx="10796" cy="4635565"/>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p:cNvCxnSpPr>
            <a:stCxn id="66" idx="1"/>
          </p:cNvCxnSpPr>
          <p:nvPr/>
        </p:nvCxnSpPr>
        <p:spPr>
          <a:xfrm flipH="1" flipV="1">
            <a:off x="2788377" y="2168452"/>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2" name="直接连接符 71"/>
          <p:cNvCxnSpPr>
            <a:stCxn id="65" idx="1"/>
          </p:cNvCxnSpPr>
          <p:nvPr/>
        </p:nvCxnSpPr>
        <p:spPr>
          <a:xfrm flipH="1" flipV="1">
            <a:off x="2788377" y="2746669"/>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67" idx="1"/>
          </p:cNvCxnSpPr>
          <p:nvPr/>
        </p:nvCxnSpPr>
        <p:spPr>
          <a:xfrm flipH="1" flipV="1">
            <a:off x="2788377" y="3316511"/>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4" name="直接连接符 73"/>
          <p:cNvCxnSpPr>
            <a:stCxn id="68" idx="1"/>
          </p:cNvCxnSpPr>
          <p:nvPr/>
        </p:nvCxnSpPr>
        <p:spPr>
          <a:xfrm flipH="1" flipV="1">
            <a:off x="2788377" y="3886438"/>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5" name="直接连接符 74"/>
          <p:cNvCxnSpPr>
            <a:stCxn id="69" idx="1"/>
          </p:cNvCxnSpPr>
          <p:nvPr/>
        </p:nvCxnSpPr>
        <p:spPr>
          <a:xfrm flipH="1" flipV="1">
            <a:off x="2788377" y="4455128"/>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6" name="圆角矩形 40"/>
          <p:cNvSpPr/>
          <p:nvPr/>
        </p:nvSpPr>
        <p:spPr>
          <a:xfrm>
            <a:off x="3074369" y="4836624"/>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通知公告</a:t>
            </a:r>
          </a:p>
        </p:txBody>
      </p:sp>
      <p:cxnSp>
        <p:nvCxnSpPr>
          <p:cNvPr id="77" name="直接连接符 76"/>
          <p:cNvCxnSpPr>
            <a:stCxn id="76" idx="1"/>
          </p:cNvCxnSpPr>
          <p:nvPr/>
        </p:nvCxnSpPr>
        <p:spPr>
          <a:xfrm flipH="1" flipV="1">
            <a:off x="2777910" y="5025276"/>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8" name="圆角矩形 40"/>
          <p:cNvSpPr/>
          <p:nvPr/>
        </p:nvSpPr>
        <p:spPr>
          <a:xfrm>
            <a:off x="3074369" y="5406085"/>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人才驿站</a:t>
            </a:r>
          </a:p>
        </p:txBody>
      </p:sp>
      <p:cxnSp>
        <p:nvCxnSpPr>
          <p:cNvPr id="79" name="直接连接符 78"/>
          <p:cNvCxnSpPr>
            <a:stCxn id="78" idx="1"/>
          </p:cNvCxnSpPr>
          <p:nvPr/>
        </p:nvCxnSpPr>
        <p:spPr>
          <a:xfrm flipH="1" flipV="1">
            <a:off x="2777910" y="5594737"/>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1" name="圆角矩形 40"/>
          <p:cNvSpPr/>
          <p:nvPr/>
        </p:nvSpPr>
        <p:spPr>
          <a:xfrm>
            <a:off x="3089006" y="5969378"/>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征地信息</a:t>
            </a:r>
          </a:p>
        </p:txBody>
      </p:sp>
      <p:cxnSp>
        <p:nvCxnSpPr>
          <p:cNvPr id="82" name="直接连接符 81"/>
          <p:cNvCxnSpPr/>
          <p:nvPr/>
        </p:nvCxnSpPr>
        <p:spPr>
          <a:xfrm flipH="1" flipV="1">
            <a:off x="2792547" y="6158030"/>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5" name="圆角矩形 40"/>
          <p:cNvSpPr/>
          <p:nvPr/>
        </p:nvSpPr>
        <p:spPr>
          <a:xfrm>
            <a:off x="601653" y="5475552"/>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联系我们</a:t>
            </a:r>
          </a:p>
        </p:txBody>
      </p:sp>
      <p:cxnSp>
        <p:nvCxnSpPr>
          <p:cNvPr id="86" name="直接连接符 85"/>
          <p:cNvCxnSpPr>
            <a:stCxn id="85" idx="1"/>
          </p:cNvCxnSpPr>
          <p:nvPr/>
        </p:nvCxnSpPr>
        <p:spPr>
          <a:xfrm flipH="1" flipV="1">
            <a:off x="305194" y="5664204"/>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02" name="圆角矩形 35"/>
          <p:cNvSpPr/>
          <p:nvPr/>
        </p:nvSpPr>
        <p:spPr>
          <a:xfrm>
            <a:off x="5232064" y="1065397"/>
            <a:ext cx="2018688" cy="63015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投资深汕</a:t>
            </a:r>
          </a:p>
        </p:txBody>
      </p:sp>
      <p:sp>
        <p:nvSpPr>
          <p:cNvPr id="103" name="圆角矩形 36"/>
          <p:cNvSpPr/>
          <p:nvPr/>
        </p:nvSpPr>
        <p:spPr>
          <a:xfrm>
            <a:off x="5535149" y="2842941"/>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主导产业</a:t>
            </a:r>
          </a:p>
        </p:txBody>
      </p:sp>
      <p:sp>
        <p:nvSpPr>
          <p:cNvPr id="104" name="圆角矩形 37"/>
          <p:cNvSpPr/>
          <p:nvPr/>
        </p:nvSpPr>
        <p:spPr>
          <a:xfrm>
            <a:off x="5535149" y="1984673"/>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投资资讯</a:t>
            </a:r>
          </a:p>
        </p:txBody>
      </p:sp>
      <p:sp>
        <p:nvSpPr>
          <p:cNvPr id="105" name="圆角矩形 38"/>
          <p:cNvSpPr/>
          <p:nvPr/>
        </p:nvSpPr>
        <p:spPr>
          <a:xfrm>
            <a:off x="5535149" y="3716514"/>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优惠政策</a:t>
            </a:r>
          </a:p>
        </p:txBody>
      </p:sp>
      <p:sp>
        <p:nvSpPr>
          <p:cNvPr id="106" name="圆角矩形 39"/>
          <p:cNvSpPr/>
          <p:nvPr/>
        </p:nvSpPr>
        <p:spPr>
          <a:xfrm>
            <a:off x="5535149" y="4610727"/>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签约项目</a:t>
            </a:r>
          </a:p>
        </p:txBody>
      </p:sp>
      <p:sp>
        <p:nvSpPr>
          <p:cNvPr id="107" name="圆角矩形 40"/>
          <p:cNvSpPr/>
          <p:nvPr/>
        </p:nvSpPr>
        <p:spPr>
          <a:xfrm>
            <a:off x="5535149" y="5465796"/>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投资咨询</a:t>
            </a:r>
          </a:p>
        </p:txBody>
      </p:sp>
      <p:cxnSp>
        <p:nvCxnSpPr>
          <p:cNvPr id="108" name="直接连接符 107"/>
          <p:cNvCxnSpPr/>
          <p:nvPr/>
        </p:nvCxnSpPr>
        <p:spPr>
          <a:xfrm flipH="1">
            <a:off x="5232064" y="1535718"/>
            <a:ext cx="13252" cy="4128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直接连接符 108"/>
          <p:cNvCxnSpPr>
            <a:stCxn id="104" idx="1"/>
          </p:cNvCxnSpPr>
          <p:nvPr/>
        </p:nvCxnSpPr>
        <p:spPr>
          <a:xfrm flipH="1" flipV="1">
            <a:off x="5238690" y="2173325"/>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直接连接符 109"/>
          <p:cNvCxnSpPr>
            <a:stCxn id="103" idx="1"/>
          </p:cNvCxnSpPr>
          <p:nvPr/>
        </p:nvCxnSpPr>
        <p:spPr>
          <a:xfrm flipH="1" flipV="1">
            <a:off x="5238690" y="3031593"/>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直接连接符 110"/>
          <p:cNvCxnSpPr>
            <a:stCxn id="105" idx="1"/>
          </p:cNvCxnSpPr>
          <p:nvPr/>
        </p:nvCxnSpPr>
        <p:spPr>
          <a:xfrm flipH="1" flipV="1">
            <a:off x="5238690" y="3905166"/>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2" name="直接连接符 111"/>
          <p:cNvCxnSpPr>
            <a:stCxn id="106" idx="1"/>
          </p:cNvCxnSpPr>
          <p:nvPr/>
        </p:nvCxnSpPr>
        <p:spPr>
          <a:xfrm flipH="1" flipV="1">
            <a:off x="5238690" y="4799379"/>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直接连接符 112"/>
          <p:cNvCxnSpPr>
            <a:stCxn id="107" idx="1"/>
          </p:cNvCxnSpPr>
          <p:nvPr/>
        </p:nvCxnSpPr>
        <p:spPr>
          <a:xfrm flipH="1" flipV="1">
            <a:off x="5238690" y="5654448"/>
            <a:ext cx="296459" cy="1"/>
          </a:xfrm>
          <a:prstGeom prst="line">
            <a:avLst/>
          </a:prstGeom>
        </p:spPr>
        <p:style>
          <a:lnRef idx="3">
            <a:schemeClr val="accent1"/>
          </a:lnRef>
          <a:fillRef idx="0">
            <a:schemeClr val="accent1"/>
          </a:fillRef>
          <a:effectRef idx="2">
            <a:schemeClr val="accent1"/>
          </a:effectRef>
          <a:fontRef idx="minor">
            <a:schemeClr val="tx1"/>
          </a:fontRef>
        </p:style>
      </p:cxnSp>
      <p:sp>
        <p:nvSpPr>
          <p:cNvPr id="116" name="圆角矩形 35"/>
          <p:cNvSpPr/>
          <p:nvPr/>
        </p:nvSpPr>
        <p:spPr>
          <a:xfrm>
            <a:off x="7684309" y="1065397"/>
            <a:ext cx="1992708" cy="611657"/>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鲜美深汕</a:t>
            </a:r>
          </a:p>
        </p:txBody>
      </p:sp>
      <p:sp>
        <p:nvSpPr>
          <p:cNvPr id="117" name="圆角矩形 36"/>
          <p:cNvSpPr/>
          <p:nvPr/>
        </p:nvSpPr>
        <p:spPr>
          <a:xfrm>
            <a:off x="7987394" y="2842941"/>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舌尖之旅</a:t>
            </a:r>
          </a:p>
        </p:txBody>
      </p:sp>
      <p:sp>
        <p:nvSpPr>
          <p:cNvPr id="118" name="圆角矩形 37"/>
          <p:cNvSpPr/>
          <p:nvPr/>
        </p:nvSpPr>
        <p:spPr>
          <a:xfrm>
            <a:off x="7987394" y="1984673"/>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风情美景</a:t>
            </a:r>
          </a:p>
        </p:txBody>
      </p:sp>
      <p:sp>
        <p:nvSpPr>
          <p:cNvPr id="119" name="圆角矩形 38"/>
          <p:cNvSpPr/>
          <p:nvPr/>
        </p:nvSpPr>
        <p:spPr>
          <a:xfrm>
            <a:off x="7987394" y="3716514"/>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品味生活</a:t>
            </a:r>
          </a:p>
        </p:txBody>
      </p:sp>
      <p:sp>
        <p:nvSpPr>
          <p:cNvPr id="120" name="圆角矩形 39"/>
          <p:cNvSpPr/>
          <p:nvPr/>
        </p:nvSpPr>
        <p:spPr>
          <a:xfrm>
            <a:off x="7987394" y="4610727"/>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相约深汕</a:t>
            </a:r>
          </a:p>
        </p:txBody>
      </p:sp>
      <p:sp>
        <p:nvSpPr>
          <p:cNvPr id="121" name="圆角矩形 40"/>
          <p:cNvSpPr/>
          <p:nvPr/>
        </p:nvSpPr>
        <p:spPr>
          <a:xfrm>
            <a:off x="7987394" y="5465796"/>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便民手册</a:t>
            </a:r>
          </a:p>
        </p:txBody>
      </p:sp>
      <p:cxnSp>
        <p:nvCxnSpPr>
          <p:cNvPr id="122" name="直接连接符 121"/>
          <p:cNvCxnSpPr/>
          <p:nvPr/>
        </p:nvCxnSpPr>
        <p:spPr>
          <a:xfrm flipH="1">
            <a:off x="7684309" y="1535718"/>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123" name="直接连接符 122"/>
          <p:cNvCxnSpPr>
            <a:stCxn id="118" idx="1"/>
          </p:cNvCxnSpPr>
          <p:nvPr/>
        </p:nvCxnSpPr>
        <p:spPr>
          <a:xfrm flipH="1" flipV="1">
            <a:off x="7690935"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4" name="直接连接符 123"/>
          <p:cNvCxnSpPr>
            <a:stCxn id="117" idx="1"/>
          </p:cNvCxnSpPr>
          <p:nvPr/>
        </p:nvCxnSpPr>
        <p:spPr>
          <a:xfrm flipH="1" flipV="1">
            <a:off x="7690935" y="303159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5" name="直接连接符 124"/>
          <p:cNvCxnSpPr>
            <a:stCxn id="119" idx="1"/>
          </p:cNvCxnSpPr>
          <p:nvPr/>
        </p:nvCxnSpPr>
        <p:spPr>
          <a:xfrm flipH="1" flipV="1">
            <a:off x="7690935" y="39051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6" name="直接连接符 125"/>
          <p:cNvCxnSpPr>
            <a:stCxn id="120" idx="1"/>
          </p:cNvCxnSpPr>
          <p:nvPr/>
        </p:nvCxnSpPr>
        <p:spPr>
          <a:xfrm flipH="1" flipV="1">
            <a:off x="7690935" y="4799379"/>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7" name="直接连接符 126"/>
          <p:cNvCxnSpPr>
            <a:stCxn id="121" idx="1"/>
          </p:cNvCxnSpPr>
          <p:nvPr/>
        </p:nvCxnSpPr>
        <p:spPr>
          <a:xfrm flipH="1" flipV="1">
            <a:off x="7690935" y="5654448"/>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28" name="圆角矩形 35"/>
          <p:cNvSpPr/>
          <p:nvPr/>
        </p:nvSpPr>
        <p:spPr>
          <a:xfrm>
            <a:off x="9882960" y="1065398"/>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spc="300" dirty="0">
                <a:solidFill>
                  <a:prstClr val="white"/>
                </a:solidFill>
                <a:latin typeface="微软雅黑" panose="020B0503020204020204" charset="-122"/>
                <a:ea typeface="微软雅黑" panose="020B0503020204020204" charset="-122"/>
              </a:rPr>
              <a:t>办事大厅</a:t>
            </a:r>
            <a:endPar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29" name="圆角矩形 35"/>
          <p:cNvSpPr/>
          <p:nvPr/>
        </p:nvSpPr>
        <p:spPr>
          <a:xfrm>
            <a:off x="9882960" y="2059536"/>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政务公开</a:t>
            </a:r>
          </a:p>
        </p:txBody>
      </p:sp>
      <p:sp>
        <p:nvSpPr>
          <p:cNvPr id="130" name="圆角矩形 35"/>
          <p:cNvSpPr/>
          <p:nvPr/>
        </p:nvSpPr>
        <p:spPr>
          <a:xfrm>
            <a:off x="9909464" y="3109890"/>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政民互动</a:t>
            </a:r>
          </a:p>
        </p:txBody>
      </p:sp>
      <p:sp>
        <p:nvSpPr>
          <p:cNvPr id="131" name="TextBox 130"/>
          <p:cNvSpPr txBox="1"/>
          <p:nvPr/>
        </p:nvSpPr>
        <p:spPr>
          <a:xfrm>
            <a:off x="373637" y="6453463"/>
            <a:ext cx="7445145" cy="337185"/>
          </a:xfrm>
          <a:prstGeom prst="rect">
            <a:avLst/>
          </a:prstGeom>
          <a:noFill/>
        </p:spPr>
        <p:txBody>
          <a:bodyPr wrap="square" rtlCol="0">
            <a:spAutoFit/>
          </a:bodyPr>
          <a:lstStyle/>
          <a:p>
            <a:r>
              <a:rPr lang="zh-CN" altLang="en-US" sz="1600" b="1" dirty="0">
                <a:solidFill>
                  <a:srgbClr val="FF0000"/>
                </a:solidFill>
                <a:latin typeface="微软雅黑" panose="020B0503020204020204" charset="-122"/>
                <a:ea typeface="微软雅黑" panose="020B0503020204020204" charset="-122"/>
              </a:rPr>
              <a:t>注：标红部分表示该栏目有信息更新</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后台概况</a:t>
            </a:r>
          </a:p>
        </p:txBody>
      </p:sp>
      <p:pic>
        <p:nvPicPr>
          <p:cNvPr id="2050" name="Picture 2" descr="C:\Users\A33\Desktop\官网后台管理.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 y="1592580"/>
            <a:ext cx="11075670"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二</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建设规划</a:t>
              </a:r>
            </a:p>
          </p:txBody>
        </p:sp>
        <p:cxnSp>
          <p:nvCxnSpPr>
            <p:cNvPr id="114" name="直线连接符 112"/>
            <p:cNvCxnSpPr/>
            <p:nvPr/>
          </p:nvCxnSpPr>
          <p:spPr>
            <a:xfrm flipV="1">
              <a:off x="3873020" y="3592316"/>
              <a:ext cx="3194672" cy="168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4"/>
  <p:tag name="KSO_WM_UNIT_ID" val="diagram160382_1*m_i*1_4"/>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5_1"/>
  <p:tag name="KSO_WM_UNIT_ID" val="diagram160382_1*m_h_f*1_5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5_1"/>
  <p:tag name="KSO_WM_UNIT_ID" val="diagram160382_1*m_h_a*1_5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19.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0.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1.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2"/>
  <p:tag name="KSO_WM_UNIT_ID" val="diagram160382_1*m_i*1_2"/>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3"/>
  <p:tag name="KSO_WM_UNIT_ID" val="diagram160382_1*m_i*1_3"/>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2_1"/>
  <p:tag name="KSO_WM_UNIT_ID" val="diagram160382_1*m_h_f*1_2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2_1"/>
  <p:tag name="KSO_WM_UNIT_ID" val="diagram160382_1*m_h_a*1_2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3_1"/>
  <p:tag name="KSO_WM_UNIT_ID" val="diagram160382_1*m_h_a*1_3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4_1"/>
  <p:tag name="KSO_WM_UNIT_ID" val="diagram160382_1*m_h_f*1_4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4_1"/>
  <p:tag name="KSO_WM_UNIT_ID" val="diagram160382_1*m_h_a*1_4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2265</Words>
  <Application>Microsoft Office PowerPoint</Application>
  <PresentationFormat>自定义</PresentationFormat>
  <Paragraphs>459</Paragraphs>
  <Slides>31</Slides>
  <Notes>24</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黑体</vt:lpstr>
      <vt:lpstr>隶书</vt:lpstr>
      <vt:lpstr>宋体</vt:lpstr>
      <vt:lpstr>微软雅黑</vt:lpstr>
      <vt:lpstr>微软雅黑 Light</vt:lpstr>
      <vt:lpstr>Arial</vt:lpstr>
      <vt:lpstr>Calibri</vt:lpstr>
      <vt:lpstr>Times New Roman</vt:lpstr>
      <vt:lpstr>Wingdings</vt:lpstr>
      <vt:lpstr>Office 主题</vt:lpstr>
      <vt:lpstr>PowerPoint 演示文稿</vt:lpstr>
      <vt:lpstr>PowerPoint 演示文稿</vt:lpstr>
      <vt:lpstr>PowerPoint 演示文稿</vt:lpstr>
      <vt:lpstr>1  基本信息</vt:lpstr>
      <vt:lpstr>2  运维概况</vt:lpstr>
      <vt:lpstr>3  网站概况</vt:lpstr>
      <vt:lpstr>4  现有栏目（功能）</vt:lpstr>
      <vt:lpstr>5  后台概况</vt:lpstr>
      <vt:lpstr>PowerPoint 演示文稿</vt:lpstr>
      <vt:lpstr>1  建设及考核依据</vt:lpstr>
      <vt:lpstr>1  深圳市政府网站考核要求（2019年）</vt:lpstr>
      <vt:lpstr>1  单项否决项考核要点</vt:lpstr>
      <vt:lpstr>2 栏目架构建设规划</vt:lpstr>
      <vt:lpstr>2  栏目架构建设规划</vt:lpstr>
      <vt:lpstr>3  建设思路</vt:lpstr>
      <vt:lpstr>3  分步开发——一期重点</vt:lpstr>
      <vt:lpstr>4  一期重点——考核指标</vt:lpstr>
      <vt:lpstr>4  一期重点——栏目架构</vt:lpstr>
      <vt:lpstr>4  一期重点——栏目架构</vt:lpstr>
      <vt:lpstr>5  分步开发——二期重点</vt:lpstr>
      <vt:lpstr>PowerPoint 演示文稿</vt:lpstr>
      <vt:lpstr>1  进度概况</vt:lpstr>
      <vt:lpstr>2  网站预览——官网前端首页页面</vt:lpstr>
      <vt:lpstr>2  网站预览——改版官网前端新闻中心页面</vt:lpstr>
      <vt:lpstr>2  网站预览——改版官网前端列表页面</vt:lpstr>
      <vt:lpstr>2  网站预览——改版官网前端新闻详情页面</vt:lpstr>
      <vt:lpstr>2  网站预览——改版官网前端搜索结果页面</vt:lpstr>
      <vt:lpstr>2  网站预览——后台管理</vt:lpstr>
      <vt:lpstr>PowerPoint 演示文稿</vt:lpstr>
      <vt:lpstr>   请示事项</vt:lpstr>
      <vt:lpstr>汇报完毕 请领导批评指正！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aggior11</dc:creator>
  <cp:lastModifiedBy>林银</cp:lastModifiedBy>
  <cp:revision>1020</cp:revision>
  <dcterms:created xsi:type="dcterms:W3CDTF">2016-05-17T02:10:00Z</dcterms:created>
  <dcterms:modified xsi:type="dcterms:W3CDTF">2019-03-13T16:42:58Z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